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1" r:id="rId3"/>
  </p:sldMasterIdLst>
  <p:notesMasterIdLst>
    <p:notesMasterId r:id="rId19"/>
  </p:notesMasterIdLst>
  <p:sldIdLst>
    <p:sldId id="256" r:id="rId4"/>
    <p:sldId id="262" r:id="rId5"/>
    <p:sldId id="257" r:id="rId6"/>
    <p:sldId id="269" r:id="rId7"/>
    <p:sldId id="270" r:id="rId8"/>
    <p:sldId id="267" r:id="rId9"/>
    <p:sldId id="271" r:id="rId10"/>
    <p:sldId id="272" r:id="rId11"/>
    <p:sldId id="273" r:id="rId12"/>
    <p:sldId id="274" r:id="rId13"/>
    <p:sldId id="268" r:id="rId14"/>
    <p:sldId id="265" r:id="rId15"/>
    <p:sldId id="259" r:id="rId16"/>
    <p:sldId id="264"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86" d="100"/>
          <a:sy n="86" d="100"/>
        </p:scale>
        <p:origin x="-72" y="-216"/>
      </p:cViewPr>
      <p:guideLst>
        <p:guide orient="horz" pos="2160"/>
        <p:guide pos="3840"/>
      </p:guideLst>
    </p:cSldViewPr>
  </p:slideViewPr>
  <p:notesTextViewPr>
    <p:cViewPr>
      <p:scale>
        <a:sx n="1" d="1"/>
        <a:sy n="1" d="1"/>
      </p:scale>
      <p:origin x="0" y="0"/>
    </p:cViewPr>
  </p:notesTextViewPr>
  <p:notesViewPr>
    <p:cSldViewPr snapToGrid="0">
      <p:cViewPr varScale="1">
        <p:scale>
          <a:sx n="103" d="100"/>
          <a:sy n="103" d="100"/>
        </p:scale>
        <p:origin x="2688" y="1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77082-ED0F-4E10-8436-187E614AB7DF}" type="datetimeFigureOut">
              <a:rPr lang="en-US" smtClean="0"/>
              <a:t>6/16/2017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7AC19-2661-4241-87B2-3697BCDFD44A}" type="slidenum">
              <a:rPr lang="en-US" smtClean="0"/>
              <a:t>‹#›</a:t>
            </a:fld>
            <a:endParaRPr lang="en-US"/>
          </a:p>
        </p:txBody>
      </p:sp>
    </p:spTree>
    <p:extLst>
      <p:ext uri="{BB962C8B-B14F-4D97-AF65-F5344CB8AC3E}">
        <p14:creationId xmlns:p14="http://schemas.microsoft.com/office/powerpoint/2010/main" val="2656166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pixabay.com/" TargetMode="External"/><Relationship Id="rId13" Type="http://schemas.openxmlformats.org/officeDocument/2006/relationships/hyperlink" Target="https://commons.wikimedia.org/wiki/Commons:Free_media_resources" TargetMode="External"/><Relationship Id="rId3" Type="http://schemas.openxmlformats.org/officeDocument/2006/relationships/hyperlink" Target="http://creativecommons.org/" TargetMode="External"/><Relationship Id="rId7" Type="http://schemas.openxmlformats.org/officeDocument/2006/relationships/hyperlink" Target="https://www.pexels.com/" TargetMode="External"/><Relationship Id="rId12" Type="http://schemas.openxmlformats.org/officeDocument/2006/relationships/hyperlink" Target="https://www.flickr.com/creativecommon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morguefile.com/" TargetMode="External"/><Relationship Id="rId11" Type="http://schemas.openxmlformats.org/officeDocument/2006/relationships/hyperlink" Target="http://www.photos8.com/" TargetMode="External"/><Relationship Id="rId5" Type="http://schemas.openxmlformats.org/officeDocument/2006/relationships/hyperlink" Target="http://www.sxc.hu/" TargetMode="External"/><Relationship Id="rId10" Type="http://schemas.openxmlformats.org/officeDocument/2006/relationships/hyperlink" Target="file:///C:\Users\Celise\Desktop\Gavilan\-AB%20104-CompSci%20work%20group%202016-2017\ESL_Website\Photo8" TargetMode="External"/><Relationship Id="rId4" Type="http://schemas.openxmlformats.org/officeDocument/2006/relationships/hyperlink" Target="https://www.google.com/advanced_image_search" TargetMode="External"/><Relationship Id="rId9" Type="http://schemas.openxmlformats.org/officeDocument/2006/relationships/hyperlink" Target="https://pixabay.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27AC19-2661-4241-87B2-3697BCDFD44A}" type="slidenum">
              <a:rPr lang="en-US" smtClean="0"/>
              <a:t>1</a:t>
            </a:fld>
            <a:endParaRPr lang="en-US"/>
          </a:p>
        </p:txBody>
      </p:sp>
    </p:spTree>
    <p:extLst>
      <p:ext uri="{BB962C8B-B14F-4D97-AF65-F5344CB8AC3E}">
        <p14:creationId xmlns:p14="http://schemas.microsoft.com/office/powerpoint/2010/main" val="3303595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27AC19-2661-4241-87B2-3697BCDFD44A}" type="slidenum">
              <a:rPr lang="en-US" smtClean="0"/>
              <a:t>10</a:t>
            </a:fld>
            <a:endParaRPr lang="en-US"/>
          </a:p>
        </p:txBody>
      </p:sp>
    </p:spTree>
    <p:extLst>
      <p:ext uri="{BB962C8B-B14F-4D97-AF65-F5344CB8AC3E}">
        <p14:creationId xmlns:p14="http://schemas.microsoft.com/office/powerpoint/2010/main" val="3246030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27AC19-2661-4241-87B2-3697BCDFD44A}" type="slidenum">
              <a:rPr lang="en-US" smtClean="0"/>
              <a:t>11</a:t>
            </a:fld>
            <a:endParaRPr lang="en-US"/>
          </a:p>
        </p:txBody>
      </p:sp>
    </p:spTree>
    <p:extLst>
      <p:ext uri="{BB962C8B-B14F-4D97-AF65-F5344CB8AC3E}">
        <p14:creationId xmlns:p14="http://schemas.microsoft.com/office/powerpoint/2010/main" val="2972822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lvl="1" indent="0">
              <a:buNone/>
            </a:pPr>
            <a:r>
              <a:rPr lang="en-US" dirty="0"/>
              <a:t>Email Netiquette (the correct or nice way of communicating on the Internet.)</a:t>
            </a:r>
          </a:p>
          <a:p>
            <a:pPr marL="346075" lvl="1" indent="0">
              <a:buNone/>
            </a:pPr>
            <a:endParaRPr lang="en-US" dirty="0"/>
          </a:p>
          <a:p>
            <a:pPr marL="346075" lvl="1" indent="0">
              <a:buNone/>
            </a:pPr>
            <a:r>
              <a:rPr lang="en-US" dirty="0"/>
              <a:t>When writing an email message, it is important to use good netiquette. For example, you should always include a subject that summarizes the topic of the email. It is also helpful to begin each message with the recipient's name and end the message with your name or "signature." </a:t>
            </a:r>
          </a:p>
          <a:p>
            <a:pPr marL="346075" lvl="1" indent="0">
              <a:buNone/>
            </a:pPr>
            <a:endParaRPr lang="en-US" dirty="0"/>
          </a:p>
          <a:p>
            <a:pPr marL="346075" lvl="1" indent="0">
              <a:buNone/>
            </a:pPr>
            <a:r>
              <a:rPr lang="en-US" dirty="0"/>
              <a:t>A signature may just be your name, but a formal signature will add your email address and your phone number. A professional signature will also include your company name and title. If you are writing many formal emails, most email programs allow you to save a signature which you can insert at the bottom of emails.</a:t>
            </a:r>
          </a:p>
          <a:p>
            <a:pPr marL="346075" lvl="1" indent="0">
              <a:buNone/>
            </a:pPr>
            <a:endParaRPr lang="en-US" dirty="0"/>
          </a:p>
          <a:p>
            <a:pPr marL="346075" lvl="1" indent="0">
              <a:buNone/>
            </a:pPr>
            <a:r>
              <a:rPr lang="en-US" dirty="0"/>
              <a:t>If you want to send an email to many people, add each email address to the "To" field. However, if the email is really for one person, and you just want the other people to know about it, you should place the additional addresses in the "CC" (carbon copy) field. If you are sending an email to multiple people that don't know each other, it is best to use the "Bcc" (blind carbon copy) field. This hides the email addresses of each recipient, which helps prevent spam (junk email and advertisements.)</a:t>
            </a:r>
          </a:p>
          <a:p>
            <a:endParaRPr lang="en-US" dirty="0"/>
          </a:p>
        </p:txBody>
      </p:sp>
      <p:sp>
        <p:nvSpPr>
          <p:cNvPr id="4" name="Slide Number Placeholder 3"/>
          <p:cNvSpPr>
            <a:spLocks noGrp="1"/>
          </p:cNvSpPr>
          <p:nvPr>
            <p:ph type="sldNum" sz="quarter" idx="10"/>
          </p:nvPr>
        </p:nvSpPr>
        <p:spPr/>
        <p:txBody>
          <a:bodyPr/>
          <a:lstStyle/>
          <a:p>
            <a:fld id="{7527AC19-2661-4241-87B2-3697BCDFD44A}" type="slidenum">
              <a:rPr lang="en-US" smtClean="0"/>
              <a:t>12</a:t>
            </a:fld>
            <a:endParaRPr lang="en-US"/>
          </a:p>
        </p:txBody>
      </p:sp>
    </p:spTree>
    <p:extLst>
      <p:ext uri="{BB962C8B-B14F-4D97-AF65-F5344CB8AC3E}">
        <p14:creationId xmlns:p14="http://schemas.microsoft.com/office/powerpoint/2010/main" val="1443717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7AC19-2661-4241-87B2-3697BCDFD44A}" type="slidenum">
              <a:rPr lang="en-US" smtClean="0"/>
              <a:t>13</a:t>
            </a:fld>
            <a:endParaRPr lang="en-US"/>
          </a:p>
        </p:txBody>
      </p:sp>
    </p:spTree>
    <p:extLst>
      <p:ext uri="{BB962C8B-B14F-4D97-AF65-F5344CB8AC3E}">
        <p14:creationId xmlns:p14="http://schemas.microsoft.com/office/powerpoint/2010/main" val="1637201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681038"/>
            <a:ext cx="6015037" cy="3382962"/>
          </a:xfrm>
        </p:spPr>
      </p:sp>
      <p:sp>
        <p:nvSpPr>
          <p:cNvPr id="3" name="Notes Placeholder 2"/>
          <p:cNvSpPr>
            <a:spLocks noGrp="1"/>
          </p:cNvSpPr>
          <p:nvPr>
            <p:ph type="body" idx="1"/>
          </p:nvPr>
        </p:nvSpPr>
        <p:spPr>
          <a:xfrm>
            <a:off x="685800" y="4400550"/>
            <a:ext cx="5486400" cy="4354344"/>
          </a:xfrm>
        </p:spPr>
        <p:txBody>
          <a:bodyPr/>
          <a:lstStyle/>
          <a:p>
            <a:r>
              <a:rPr lang="en-US" sz="1050" b="1" dirty="0"/>
              <a:t>Public Domain </a:t>
            </a:r>
            <a:r>
              <a:rPr lang="en-US" sz="1050" dirty="0"/>
              <a:t>– Images without copyright; copyright released images, old images with expired copyrights, federal government images.</a:t>
            </a:r>
          </a:p>
          <a:p>
            <a:endParaRPr lang="en-US" sz="1050" dirty="0"/>
          </a:p>
          <a:p>
            <a:r>
              <a:rPr lang="en-US" sz="1050" b="1" dirty="0"/>
              <a:t>Fair Use </a:t>
            </a:r>
            <a:r>
              <a:rPr lang="en-US" sz="1050" dirty="0"/>
              <a:t>– Where you change the meaning so that it becomes a different thing, or you use a very </a:t>
            </a:r>
            <a:r>
              <a:rPr lang="en-US" sz="1050" dirty="0" err="1"/>
              <a:t>very</a:t>
            </a:r>
            <a:r>
              <a:rPr lang="en-US" sz="1050" dirty="0"/>
              <a:t> small amount so that the copyright owner doesn’t suffer a loss, or you are working as a reporter telling the public factual information.</a:t>
            </a:r>
          </a:p>
          <a:p>
            <a:endParaRPr lang="en-US" sz="1050" dirty="0"/>
          </a:p>
          <a:p>
            <a:r>
              <a:rPr lang="en-US" sz="1050" b="1" u="sng" dirty="0">
                <a:hlinkClick r:id="rId3"/>
              </a:rPr>
              <a:t>Creative Commons</a:t>
            </a:r>
            <a:r>
              <a:rPr lang="en-US" sz="1050" b="1" dirty="0"/>
              <a:t> </a:t>
            </a:r>
            <a:r>
              <a:rPr lang="en-US" sz="1050" dirty="0"/>
              <a:t>(</a:t>
            </a:r>
            <a:r>
              <a:rPr lang="en-US" sz="1050" u="sng" dirty="0">
                <a:hlinkClick r:id="rId3"/>
              </a:rPr>
              <a:t>http://creativecommons.org/</a:t>
            </a:r>
            <a:r>
              <a:rPr lang="en-US" sz="1050" dirty="0"/>
              <a:t>) – Free images with a license that says how they are to be used. </a:t>
            </a:r>
          </a:p>
          <a:p>
            <a:pPr lvl="0"/>
            <a:r>
              <a:rPr lang="en-US" sz="1050" b="1" dirty="0"/>
              <a:t>Attribution: </a:t>
            </a:r>
            <a:r>
              <a:rPr lang="en-US" sz="1050" dirty="0"/>
              <a:t>Do what you want, but give credit</a:t>
            </a:r>
          </a:p>
          <a:p>
            <a:pPr lvl="0"/>
            <a:r>
              <a:rPr lang="en-US" sz="1050" b="1" dirty="0"/>
              <a:t>Attribution-</a:t>
            </a:r>
            <a:r>
              <a:rPr lang="en-US" sz="1050" b="1" dirty="0" err="1"/>
              <a:t>ShareAlike</a:t>
            </a:r>
            <a:r>
              <a:rPr lang="en-US" sz="1050" b="1" dirty="0"/>
              <a:t>: </a:t>
            </a:r>
            <a:r>
              <a:rPr lang="en-US" sz="1050" dirty="0"/>
              <a:t>Do what you want, but give credit and you must license the new creation with identical terms </a:t>
            </a:r>
          </a:p>
          <a:p>
            <a:pPr lvl="0"/>
            <a:r>
              <a:rPr lang="en-US" sz="1050" b="1" dirty="0"/>
              <a:t>Attribution-</a:t>
            </a:r>
            <a:r>
              <a:rPr lang="en-US" sz="1050" b="1" dirty="0" err="1"/>
              <a:t>ShareAlike</a:t>
            </a:r>
            <a:r>
              <a:rPr lang="en-US" sz="1050" b="1" dirty="0"/>
              <a:t> No Derivatives</a:t>
            </a:r>
            <a:r>
              <a:rPr lang="en-US" sz="1050" dirty="0"/>
              <a:t>: No changes, and give credit</a:t>
            </a:r>
          </a:p>
          <a:p>
            <a:pPr lvl="0"/>
            <a:r>
              <a:rPr lang="en-US" b="1" dirty="0"/>
              <a:t>Creative Commons Zero (CC0) license:</a:t>
            </a:r>
            <a:r>
              <a:rPr lang="en-US" sz="1100" b="1" dirty="0"/>
              <a:t> </a:t>
            </a:r>
            <a:r>
              <a:rPr lang="en-US" sz="1300" i="1" dirty="0"/>
              <a:t>Completely free for any legal purpose</a:t>
            </a:r>
            <a:endParaRPr lang="en-US" sz="1300" dirty="0"/>
          </a:p>
          <a:p>
            <a:r>
              <a:rPr lang="en-US" sz="1050" dirty="0"/>
              <a:t> </a:t>
            </a:r>
          </a:p>
          <a:p>
            <a:r>
              <a:rPr lang="en-US" sz="1050" b="1" dirty="0"/>
              <a:t>License</a:t>
            </a:r>
            <a:r>
              <a:rPr lang="en-US" sz="1050" dirty="0"/>
              <a:t> – Official permission.  A Model Release is required for any people in the image.</a:t>
            </a:r>
          </a:p>
          <a:p>
            <a:endParaRPr lang="en-US" sz="1050" dirty="0"/>
          </a:p>
          <a:p>
            <a:r>
              <a:rPr lang="en-US" sz="1050" dirty="0"/>
              <a:t>Some places to look for images: </a:t>
            </a:r>
          </a:p>
          <a:p>
            <a:r>
              <a:rPr lang="en-US" sz="1050" u="sng" dirty="0">
                <a:hlinkClick r:id="rId4"/>
              </a:rPr>
              <a:t>https://www.google.com/advanced_image_search</a:t>
            </a:r>
            <a:r>
              <a:rPr lang="en-US" sz="1050" dirty="0"/>
              <a:t>  Toggle </a:t>
            </a:r>
            <a:r>
              <a:rPr lang="en-US" sz="1050" b="1" dirty="0"/>
              <a:t>usage rights</a:t>
            </a:r>
            <a:r>
              <a:rPr lang="en-US" sz="1050" dirty="0"/>
              <a:t>:  free to use…</a:t>
            </a:r>
          </a:p>
          <a:p>
            <a:r>
              <a:rPr lang="en-US" sz="1050" u="sng" dirty="0">
                <a:hlinkClick r:id="rId5"/>
              </a:rPr>
              <a:t>Free Images</a:t>
            </a:r>
            <a:r>
              <a:rPr lang="en-US" sz="1050" dirty="0"/>
              <a:t>  (</a:t>
            </a:r>
            <a:r>
              <a:rPr lang="en-US" sz="1050" u="sng" dirty="0">
                <a:hlinkClick r:id="rId5"/>
              </a:rPr>
              <a:t>http://www.sxc.hu/</a:t>
            </a:r>
            <a:r>
              <a:rPr lang="en-US" sz="1050" dirty="0"/>
              <a:t>)</a:t>
            </a:r>
          </a:p>
          <a:p>
            <a:r>
              <a:rPr lang="en-US" sz="1050" u="sng" dirty="0">
                <a:hlinkClick r:id="rId6"/>
              </a:rPr>
              <a:t>Morgue File</a:t>
            </a:r>
            <a:r>
              <a:rPr lang="en-US" sz="1050" dirty="0"/>
              <a:t>  (</a:t>
            </a:r>
            <a:r>
              <a:rPr lang="en-US" sz="1050" u="sng" dirty="0">
                <a:hlinkClick r:id="rId6"/>
              </a:rPr>
              <a:t>http://morguefile.com/</a:t>
            </a:r>
            <a:r>
              <a:rPr lang="en-US" sz="1050" dirty="0"/>
              <a:t>)</a:t>
            </a:r>
          </a:p>
          <a:p>
            <a:r>
              <a:rPr lang="en-US" sz="1050" u="sng" dirty="0" err="1">
                <a:hlinkClick r:id="rId7"/>
              </a:rPr>
              <a:t>Pexels</a:t>
            </a:r>
            <a:r>
              <a:rPr lang="en-US" sz="1050" dirty="0"/>
              <a:t>  (</a:t>
            </a:r>
            <a:r>
              <a:rPr lang="en-US" sz="1050" u="sng" dirty="0">
                <a:hlinkClick r:id="rId7"/>
              </a:rPr>
              <a:t>https://www.pexels.com/</a:t>
            </a:r>
            <a:r>
              <a:rPr lang="en-US" sz="1050" dirty="0"/>
              <a:t>) </a:t>
            </a:r>
          </a:p>
          <a:p>
            <a:r>
              <a:rPr lang="en-US" sz="1050" u="sng" dirty="0" err="1">
                <a:hlinkClick r:id="rId8"/>
              </a:rPr>
              <a:t>Pixabay</a:t>
            </a:r>
            <a:r>
              <a:rPr lang="en-US" sz="1050" dirty="0"/>
              <a:t>  (</a:t>
            </a:r>
            <a:r>
              <a:rPr lang="en-US" sz="1050" u="sng" dirty="0">
                <a:hlinkClick r:id="rId9"/>
              </a:rPr>
              <a:t>https://pixabay.com/</a:t>
            </a:r>
            <a:r>
              <a:rPr lang="en-US" sz="1050" dirty="0"/>
              <a:t>) </a:t>
            </a:r>
          </a:p>
          <a:p>
            <a:r>
              <a:rPr lang="en-US" sz="1050" u="sng" dirty="0">
                <a:hlinkClick r:id="rId10"/>
              </a:rPr>
              <a:t>Photo8</a:t>
            </a:r>
            <a:r>
              <a:rPr lang="en-US" sz="1050" dirty="0"/>
              <a:t>  (</a:t>
            </a:r>
            <a:r>
              <a:rPr lang="en-US" sz="1050" u="sng" dirty="0">
                <a:hlinkClick r:id="rId11"/>
              </a:rPr>
              <a:t>http://www.photos8.com/</a:t>
            </a:r>
            <a:r>
              <a:rPr lang="en-US" sz="1050" dirty="0"/>
              <a:t>) </a:t>
            </a:r>
          </a:p>
          <a:p>
            <a:r>
              <a:rPr lang="en-US" sz="1050" u="sng" dirty="0">
                <a:hlinkClick r:id="rId12"/>
              </a:rPr>
              <a:t>Flickr Creative Commons </a:t>
            </a:r>
            <a:r>
              <a:rPr lang="en-US" sz="1050" dirty="0"/>
              <a:t>  (</a:t>
            </a:r>
            <a:r>
              <a:rPr lang="en-US" sz="1050" u="sng" dirty="0">
                <a:hlinkClick r:id="rId12"/>
              </a:rPr>
              <a:t>https://www.flickr.com/creativecommons/</a:t>
            </a:r>
            <a:r>
              <a:rPr lang="en-US" sz="1050" dirty="0"/>
              <a:t>)</a:t>
            </a:r>
          </a:p>
          <a:p>
            <a:r>
              <a:rPr lang="en-US" sz="1050" u="sng" dirty="0">
                <a:hlinkClick r:id="rId13"/>
              </a:rPr>
              <a:t>Wikimedia Commons</a:t>
            </a:r>
            <a:r>
              <a:rPr lang="en-US" sz="1050" dirty="0"/>
              <a:t>  (</a:t>
            </a:r>
            <a:r>
              <a:rPr lang="en-US" sz="1050" u="sng" dirty="0">
                <a:hlinkClick r:id="rId13"/>
              </a:rPr>
              <a:t>https://commons.wikimedia.org/wiki/Commons:Free_media_resources</a:t>
            </a:r>
            <a:r>
              <a:rPr lang="en-US" sz="1050" dirty="0"/>
              <a:t>)  </a:t>
            </a:r>
          </a:p>
          <a:p>
            <a:endParaRPr lang="en-US" sz="1050" dirty="0"/>
          </a:p>
        </p:txBody>
      </p:sp>
      <p:sp>
        <p:nvSpPr>
          <p:cNvPr id="4" name="Slide Number Placeholder 3"/>
          <p:cNvSpPr>
            <a:spLocks noGrp="1"/>
          </p:cNvSpPr>
          <p:nvPr>
            <p:ph type="sldNum" sz="quarter" idx="10"/>
          </p:nvPr>
        </p:nvSpPr>
        <p:spPr/>
        <p:txBody>
          <a:bodyPr/>
          <a:lstStyle/>
          <a:p>
            <a:fld id="{323D96AB-AA41-4133-95E1-D771B13B2AE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34398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27AC19-2661-4241-87B2-3697BCDFD44A}" type="slidenum">
              <a:rPr lang="en-US" smtClean="0"/>
              <a:t>2</a:t>
            </a:fld>
            <a:endParaRPr lang="en-US"/>
          </a:p>
        </p:txBody>
      </p:sp>
    </p:spTree>
    <p:extLst>
      <p:ext uri="{BB962C8B-B14F-4D97-AF65-F5344CB8AC3E}">
        <p14:creationId xmlns:p14="http://schemas.microsoft.com/office/powerpoint/2010/main" val="349186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27AC19-2661-4241-87B2-3697BCDFD44A}" type="slidenum">
              <a:rPr lang="en-US" smtClean="0"/>
              <a:t>3</a:t>
            </a:fld>
            <a:endParaRPr lang="en-US"/>
          </a:p>
        </p:txBody>
      </p:sp>
    </p:spTree>
    <p:extLst>
      <p:ext uri="{BB962C8B-B14F-4D97-AF65-F5344CB8AC3E}">
        <p14:creationId xmlns:p14="http://schemas.microsoft.com/office/powerpoint/2010/main" val="24653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27AC19-2661-4241-87B2-3697BCDFD44A}" type="slidenum">
              <a:rPr lang="en-US" smtClean="0"/>
              <a:t>4</a:t>
            </a:fld>
            <a:endParaRPr lang="en-US"/>
          </a:p>
        </p:txBody>
      </p:sp>
    </p:spTree>
    <p:extLst>
      <p:ext uri="{BB962C8B-B14F-4D97-AF65-F5344CB8AC3E}">
        <p14:creationId xmlns:p14="http://schemas.microsoft.com/office/powerpoint/2010/main" val="1647564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27AC19-2661-4241-87B2-3697BCDFD44A}" type="slidenum">
              <a:rPr lang="en-US" smtClean="0"/>
              <a:t>5</a:t>
            </a:fld>
            <a:endParaRPr lang="en-US"/>
          </a:p>
        </p:txBody>
      </p:sp>
    </p:spTree>
    <p:extLst>
      <p:ext uri="{BB962C8B-B14F-4D97-AF65-F5344CB8AC3E}">
        <p14:creationId xmlns:p14="http://schemas.microsoft.com/office/powerpoint/2010/main" val="897703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27AC19-2661-4241-87B2-3697BCDFD44A}" type="slidenum">
              <a:rPr lang="en-US" smtClean="0"/>
              <a:t>6</a:t>
            </a:fld>
            <a:endParaRPr lang="en-US"/>
          </a:p>
        </p:txBody>
      </p:sp>
    </p:spTree>
    <p:extLst>
      <p:ext uri="{BB962C8B-B14F-4D97-AF65-F5344CB8AC3E}">
        <p14:creationId xmlns:p14="http://schemas.microsoft.com/office/powerpoint/2010/main" val="3450993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27AC19-2661-4241-87B2-3697BCDFD44A}" type="slidenum">
              <a:rPr lang="en-US" smtClean="0"/>
              <a:t>7</a:t>
            </a:fld>
            <a:endParaRPr lang="en-US"/>
          </a:p>
        </p:txBody>
      </p:sp>
    </p:spTree>
    <p:extLst>
      <p:ext uri="{BB962C8B-B14F-4D97-AF65-F5344CB8AC3E}">
        <p14:creationId xmlns:p14="http://schemas.microsoft.com/office/powerpoint/2010/main" val="731286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27AC19-2661-4241-87B2-3697BCDFD44A}" type="slidenum">
              <a:rPr lang="en-US" smtClean="0"/>
              <a:t>8</a:t>
            </a:fld>
            <a:endParaRPr lang="en-US"/>
          </a:p>
        </p:txBody>
      </p:sp>
    </p:spTree>
    <p:extLst>
      <p:ext uri="{BB962C8B-B14F-4D97-AF65-F5344CB8AC3E}">
        <p14:creationId xmlns:p14="http://schemas.microsoft.com/office/powerpoint/2010/main" val="421539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27AC19-2661-4241-87B2-3697BCDFD44A}" type="slidenum">
              <a:rPr lang="en-US" smtClean="0"/>
              <a:t>9</a:t>
            </a:fld>
            <a:endParaRPr lang="en-US"/>
          </a:p>
        </p:txBody>
      </p:sp>
    </p:spTree>
    <p:extLst>
      <p:ext uri="{BB962C8B-B14F-4D97-AF65-F5344CB8AC3E}">
        <p14:creationId xmlns:p14="http://schemas.microsoft.com/office/powerpoint/2010/main" val="3071070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6/16/2017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6/16/2017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6/16/2017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7C6C06-876F-4478-A44F-0C52216DA697}"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4F930D-6F04-46E8-9C10-CD9930E43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094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7C6C06-876F-4478-A44F-0C52216DA697}"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4F930D-6F04-46E8-9C10-CD9930E43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98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9916976-5D93-46E4-A98A-FAD63E4D0EA8}"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7C6C06-876F-4478-A44F-0C52216DA697}"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4F930D-6F04-46E8-9C10-CD9930E43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235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7C6C06-876F-4478-A44F-0C52216DA697}" type="datetimeFigureOut">
              <a:rPr lang="en-US" smtClean="0">
                <a:solidFill>
                  <a:prstClr val="black">
                    <a:tint val="75000"/>
                  </a:prstClr>
                </a:solidFill>
              </a:rPr>
              <a:pPr/>
              <a:t>6/16/2017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4F930D-6F04-46E8-9C10-CD9930E43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07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7C6C06-876F-4478-A44F-0C52216DA697}" type="datetimeFigureOut">
              <a:rPr lang="en-US" smtClean="0">
                <a:solidFill>
                  <a:prstClr val="black">
                    <a:tint val="75000"/>
                  </a:prstClr>
                </a:solidFill>
              </a:rPr>
              <a:pPr/>
              <a:t>6/16/2017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4F930D-6F04-46E8-9C10-CD9930E43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200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7C6C06-876F-4478-A44F-0C52216DA697}" type="datetimeFigureOut">
              <a:rPr lang="en-US" smtClean="0">
                <a:solidFill>
                  <a:prstClr val="black">
                    <a:tint val="75000"/>
                  </a:prstClr>
                </a:solidFill>
              </a:rPr>
              <a:pPr/>
              <a:t>6/16/2017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4F930D-6F04-46E8-9C10-CD9930E43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60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C6C06-876F-4478-A44F-0C52216DA697}" type="datetimeFigureOut">
              <a:rPr lang="en-US" smtClean="0">
                <a:solidFill>
                  <a:prstClr val="black">
                    <a:tint val="75000"/>
                  </a:prstClr>
                </a:solidFill>
              </a:rPr>
              <a:pPr/>
              <a:t>6/16/2017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4F930D-6F04-46E8-9C10-CD9930E43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262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7C6C06-876F-4478-A44F-0C52216DA697}" type="datetimeFigureOut">
              <a:rPr lang="en-US" smtClean="0">
                <a:solidFill>
                  <a:prstClr val="black">
                    <a:tint val="75000"/>
                  </a:prstClr>
                </a:solidFill>
              </a:rPr>
              <a:pPr/>
              <a:t>6/16/2017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4F930D-6F04-46E8-9C10-CD9930E43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476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7C6C06-876F-4478-A44F-0C52216DA697}" type="datetimeFigureOut">
              <a:rPr lang="en-US" smtClean="0">
                <a:solidFill>
                  <a:prstClr val="black">
                    <a:tint val="75000"/>
                  </a:prstClr>
                </a:solidFill>
              </a:rPr>
              <a:pPr/>
              <a:t>6/16/2017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4F930D-6F04-46E8-9C10-CD9930E43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829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7C6C06-876F-4478-A44F-0C52216DA697}"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4F930D-6F04-46E8-9C10-CD9930E43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02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7C6C06-876F-4478-A44F-0C52216DA697}"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4F930D-6F04-46E8-9C10-CD9930E43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167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18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1120000" y="1825625"/>
            <a:ext cx="5025216"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19840" y="1825625"/>
            <a:ext cx="503396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23BC6CE-6D1E-47E5-8859-F31AC5380EB2}"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1B4E7C4-4DA4-404D-9965-B13F2DD7D8BF}" type="datetimeFigureOut">
              <a:rPr lang="en-US" dirty="0"/>
              <a:t>6/16/2017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76FB7AA-4A53-424F-AD41-70827B6504BA}" type="datetimeFigureOut">
              <a:rPr lang="en-US" dirty="0"/>
              <a:t>6/16/2017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6/16/2017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6/16/2017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D7C6C06-876F-4478-A44F-0C52216DA697}" type="datetimeFigureOut">
              <a:rPr lang="en-US" smtClean="0">
                <a:solidFill>
                  <a:prstClr val="black">
                    <a:tint val="75000"/>
                  </a:prstClr>
                </a:solidFill>
              </a:rPr>
              <a:pPr defTabSz="914400"/>
              <a:t>6/16/2017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44F930D-6F04-46E8-9C10-CD9930E43DE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111585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bwMode="auto">
          <a:xfrm>
            <a:off x="84667" y="73025"/>
            <a:ext cx="1199938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dirty="0"/>
              <a:t>Slide Title – 34 </a:t>
            </a:r>
            <a:r>
              <a:rPr lang="en-US" altLang="en-US" dirty="0" err="1"/>
              <a:t>pt</a:t>
            </a:r>
            <a:r>
              <a:rPr lang="en-US" altLang="en-US" dirty="0"/>
              <a:t> Arial Narrow</a:t>
            </a:r>
          </a:p>
        </p:txBody>
      </p:sp>
      <p:sp>
        <p:nvSpPr>
          <p:cNvPr id="288771" name="Rectangle 3"/>
          <p:cNvSpPr>
            <a:spLocks noGrp="1" noChangeArrowheads="1"/>
          </p:cNvSpPr>
          <p:nvPr>
            <p:ph type="body" idx="1"/>
          </p:nvPr>
        </p:nvSpPr>
        <p:spPr bwMode="auto">
          <a:xfrm>
            <a:off x="120651" y="776288"/>
            <a:ext cx="11944349" cy="562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First Level – 28 </a:t>
            </a:r>
            <a:r>
              <a:rPr lang="en-US" altLang="en-US" dirty="0" err="1"/>
              <a:t>pt</a:t>
            </a:r>
            <a:r>
              <a:rPr lang="en-US" altLang="en-US" dirty="0"/>
              <a:t> Arial</a:t>
            </a:r>
          </a:p>
          <a:p>
            <a:pPr lvl="1"/>
            <a:r>
              <a:rPr lang="en-US" altLang="en-US" dirty="0"/>
              <a:t>Second level – 24 </a:t>
            </a:r>
            <a:r>
              <a:rPr lang="en-US" altLang="en-US" dirty="0" err="1"/>
              <a:t>pt</a:t>
            </a:r>
            <a:r>
              <a:rPr lang="en-US" altLang="en-US" dirty="0"/>
              <a:t> Arial</a:t>
            </a:r>
          </a:p>
          <a:p>
            <a:pPr lvl="2"/>
            <a:r>
              <a:rPr lang="en-US" altLang="en-US" dirty="0"/>
              <a:t>Third level – 24 </a:t>
            </a:r>
            <a:r>
              <a:rPr lang="en-US" altLang="en-US" dirty="0" err="1"/>
              <a:t>pt</a:t>
            </a:r>
            <a:r>
              <a:rPr lang="en-US" altLang="en-US" dirty="0"/>
              <a:t> Arial</a:t>
            </a:r>
          </a:p>
          <a:p>
            <a:pPr lvl="3"/>
            <a:r>
              <a:rPr lang="en-US" altLang="en-US" dirty="0"/>
              <a:t>Fourth level – 20 </a:t>
            </a:r>
            <a:r>
              <a:rPr lang="en-US" altLang="en-US" dirty="0" err="1"/>
              <a:t>pt</a:t>
            </a:r>
            <a:r>
              <a:rPr lang="en-US" altLang="en-US" dirty="0"/>
              <a:t> Arial</a:t>
            </a:r>
          </a:p>
          <a:p>
            <a:pPr lvl="4"/>
            <a:r>
              <a:rPr lang="en-US" altLang="en-US" dirty="0"/>
              <a:t>Fifth level – 20 </a:t>
            </a:r>
            <a:r>
              <a:rPr lang="en-US" altLang="en-US" dirty="0" err="1"/>
              <a:t>pt</a:t>
            </a:r>
            <a:r>
              <a:rPr lang="en-US" altLang="en-US" dirty="0"/>
              <a:t> Arial </a:t>
            </a:r>
          </a:p>
        </p:txBody>
      </p:sp>
      <p:sp>
        <p:nvSpPr>
          <p:cNvPr id="288772" name="Line 4"/>
          <p:cNvSpPr>
            <a:spLocks noChangeShapeType="1"/>
          </p:cNvSpPr>
          <p:nvPr/>
        </p:nvSpPr>
        <p:spPr bwMode="auto">
          <a:xfrm>
            <a:off x="0" y="681038"/>
            <a:ext cx="121920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914400"/>
            <a:endParaRPr lang="en-US" sz="1800">
              <a:solidFill>
                <a:srgbClr val="000000"/>
              </a:solidFill>
            </a:endParaRPr>
          </a:p>
        </p:txBody>
      </p:sp>
      <p:sp>
        <p:nvSpPr>
          <p:cNvPr id="288774" name="Line 6"/>
          <p:cNvSpPr>
            <a:spLocks noChangeShapeType="1"/>
          </p:cNvSpPr>
          <p:nvPr/>
        </p:nvSpPr>
        <p:spPr bwMode="auto">
          <a:xfrm flipV="1">
            <a:off x="0" y="6705600"/>
            <a:ext cx="121920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sz="1800">
              <a:solidFill>
                <a:srgbClr val="000000"/>
              </a:solidFill>
            </a:endParaRPr>
          </a:p>
        </p:txBody>
      </p:sp>
      <p:sp>
        <p:nvSpPr>
          <p:cNvPr id="288775" name="Rectangle 7"/>
          <p:cNvSpPr>
            <a:spLocks noGrp="1" noChangeArrowheads="1"/>
          </p:cNvSpPr>
          <p:nvPr/>
        </p:nvSpPr>
        <p:spPr bwMode="auto">
          <a:xfrm>
            <a:off x="4165600" y="6384925"/>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defTabSz="914400" eaLnBrk="0" hangingPunct="0">
              <a:spcBef>
                <a:spcPct val="0"/>
              </a:spcBef>
              <a:buClr>
                <a:srgbClr val="73E1FF"/>
              </a:buClr>
            </a:pPr>
            <a:fld id="{8C0422BC-1E68-44AD-9872-E537FB0D1E8D}" type="slidenum">
              <a:rPr lang="en-US" altLang="en-US" sz="800">
                <a:solidFill>
                  <a:srgbClr val="000000"/>
                </a:solidFill>
              </a:rPr>
              <a:pPr algn="ctr" defTabSz="914400" eaLnBrk="0" hangingPunct="0">
                <a:spcBef>
                  <a:spcPct val="0"/>
                </a:spcBef>
                <a:buClr>
                  <a:srgbClr val="73E1FF"/>
                </a:buClr>
              </a:pPr>
              <a:t>‹#›</a:t>
            </a:fld>
            <a:endParaRPr lang="en-US" altLang="en-US" sz="800" b="1">
              <a:solidFill>
                <a:srgbClr val="000000"/>
              </a:solidFill>
            </a:endParaRPr>
          </a:p>
        </p:txBody>
      </p:sp>
    </p:spTree>
    <p:extLst>
      <p:ext uri="{BB962C8B-B14F-4D97-AF65-F5344CB8AC3E}">
        <p14:creationId xmlns:p14="http://schemas.microsoft.com/office/powerpoint/2010/main" val="1603515133"/>
      </p:ext>
    </p:extLst>
  </p:cSld>
  <p:clrMap bg1="lt1" tx1="dk1" bg2="lt2" tx2="dk2" accent1="accent1" accent2="accent2" accent3="accent3" accent4="accent4" accent5="accent5" accent6="accent6" hlink="hlink" folHlink="folHlink"/>
  <p:sldLayoutIdLst>
    <p:sldLayoutId id="2147483682" r:id="rId1"/>
  </p:sldLayoutIdLst>
  <p:txStyles>
    <p:titleStyle>
      <a:lvl1pPr algn="l" rtl="0" eaLnBrk="1" fontAlgn="base" hangingPunct="1">
        <a:spcBef>
          <a:spcPct val="0"/>
        </a:spcBef>
        <a:spcAft>
          <a:spcPct val="0"/>
        </a:spcAft>
        <a:defRPr sz="3400" kern="1200">
          <a:solidFill>
            <a:srgbClr val="006699"/>
          </a:solidFill>
          <a:latin typeface="+mj-lt"/>
          <a:ea typeface="+mj-ea"/>
          <a:cs typeface="+mj-cs"/>
        </a:defRPr>
      </a:lvl1pPr>
      <a:lvl2pPr algn="l" rtl="0" eaLnBrk="1" fontAlgn="base" hangingPunct="1">
        <a:spcBef>
          <a:spcPct val="0"/>
        </a:spcBef>
        <a:spcAft>
          <a:spcPct val="0"/>
        </a:spcAft>
        <a:defRPr sz="3400">
          <a:solidFill>
            <a:srgbClr val="006699"/>
          </a:solidFill>
          <a:latin typeface="Arial Narrow" panose="020B0606020202030204" pitchFamily="34" charset="0"/>
          <a:cs typeface="Arial" panose="020B0604020202020204" pitchFamily="34" charset="0"/>
        </a:defRPr>
      </a:lvl2pPr>
      <a:lvl3pPr algn="l" rtl="0" eaLnBrk="1" fontAlgn="base" hangingPunct="1">
        <a:spcBef>
          <a:spcPct val="0"/>
        </a:spcBef>
        <a:spcAft>
          <a:spcPct val="0"/>
        </a:spcAft>
        <a:defRPr sz="3400">
          <a:solidFill>
            <a:srgbClr val="006699"/>
          </a:solidFill>
          <a:latin typeface="Arial Narrow" panose="020B0606020202030204" pitchFamily="34" charset="0"/>
          <a:cs typeface="Arial" panose="020B0604020202020204" pitchFamily="34" charset="0"/>
        </a:defRPr>
      </a:lvl3pPr>
      <a:lvl4pPr algn="l" rtl="0" eaLnBrk="1" fontAlgn="base" hangingPunct="1">
        <a:spcBef>
          <a:spcPct val="0"/>
        </a:spcBef>
        <a:spcAft>
          <a:spcPct val="0"/>
        </a:spcAft>
        <a:defRPr sz="3400">
          <a:solidFill>
            <a:srgbClr val="006699"/>
          </a:solidFill>
          <a:latin typeface="Arial Narrow" panose="020B0606020202030204" pitchFamily="34" charset="0"/>
          <a:cs typeface="Arial" panose="020B0604020202020204" pitchFamily="34" charset="0"/>
        </a:defRPr>
      </a:lvl4pPr>
      <a:lvl5pPr algn="l" rtl="0" eaLnBrk="1" fontAlgn="base" hangingPunct="1">
        <a:spcBef>
          <a:spcPct val="0"/>
        </a:spcBef>
        <a:spcAft>
          <a:spcPct val="0"/>
        </a:spcAft>
        <a:defRPr sz="3400">
          <a:solidFill>
            <a:srgbClr val="006699"/>
          </a:solidFill>
          <a:latin typeface="Arial Narrow" panose="020B0606020202030204" pitchFamily="34" charset="0"/>
          <a:cs typeface="Arial" panose="020B0604020202020204" pitchFamily="34" charset="0"/>
        </a:defRPr>
      </a:lvl5pPr>
      <a:lvl6pPr marL="457200" algn="l" rtl="0" eaLnBrk="1" fontAlgn="base" hangingPunct="1">
        <a:spcBef>
          <a:spcPct val="0"/>
        </a:spcBef>
        <a:spcAft>
          <a:spcPct val="0"/>
        </a:spcAft>
        <a:defRPr sz="3400">
          <a:solidFill>
            <a:srgbClr val="006699"/>
          </a:solidFill>
          <a:latin typeface="Arial Narrow" panose="020B0606020202030204" pitchFamily="34" charset="0"/>
          <a:cs typeface="Arial" panose="020B0604020202020204" pitchFamily="34" charset="0"/>
        </a:defRPr>
      </a:lvl6pPr>
      <a:lvl7pPr marL="914400" algn="l" rtl="0" eaLnBrk="1" fontAlgn="base" hangingPunct="1">
        <a:spcBef>
          <a:spcPct val="0"/>
        </a:spcBef>
        <a:spcAft>
          <a:spcPct val="0"/>
        </a:spcAft>
        <a:defRPr sz="3400">
          <a:solidFill>
            <a:srgbClr val="006699"/>
          </a:solidFill>
          <a:latin typeface="Arial Narrow" panose="020B0606020202030204" pitchFamily="34" charset="0"/>
          <a:cs typeface="Arial" panose="020B0604020202020204" pitchFamily="34" charset="0"/>
        </a:defRPr>
      </a:lvl7pPr>
      <a:lvl8pPr marL="1371600" algn="l" rtl="0" eaLnBrk="1" fontAlgn="base" hangingPunct="1">
        <a:spcBef>
          <a:spcPct val="0"/>
        </a:spcBef>
        <a:spcAft>
          <a:spcPct val="0"/>
        </a:spcAft>
        <a:defRPr sz="3400">
          <a:solidFill>
            <a:srgbClr val="006699"/>
          </a:solidFill>
          <a:latin typeface="Arial Narrow" panose="020B0606020202030204" pitchFamily="34" charset="0"/>
          <a:cs typeface="Arial" panose="020B0604020202020204" pitchFamily="34" charset="0"/>
        </a:defRPr>
      </a:lvl8pPr>
      <a:lvl9pPr marL="1828800" algn="l" rtl="0" eaLnBrk="1" fontAlgn="base" hangingPunct="1">
        <a:spcBef>
          <a:spcPct val="0"/>
        </a:spcBef>
        <a:spcAft>
          <a:spcPct val="0"/>
        </a:spcAft>
        <a:defRPr sz="3400">
          <a:solidFill>
            <a:srgbClr val="006699"/>
          </a:solidFill>
          <a:latin typeface="Arial Narrow" panose="020B0606020202030204" pitchFamily="34" charset="0"/>
          <a:cs typeface="Arial" panose="020B0604020202020204" pitchFamily="34" charset="0"/>
        </a:defRPr>
      </a:lvl9pPr>
    </p:titleStyle>
    <p:bodyStyle>
      <a:lvl1pPr marL="230188" indent="-230188" algn="l" rtl="0" eaLnBrk="1" fontAlgn="base" hangingPunct="1">
        <a:spcBef>
          <a:spcPct val="20000"/>
        </a:spcBef>
        <a:spcAft>
          <a:spcPct val="0"/>
        </a:spcAft>
        <a:buClr>
          <a:srgbClr val="000000"/>
        </a:buClr>
        <a:buFont typeface="Wingdings" panose="05000000000000000000" pitchFamily="2" charset="2"/>
        <a:buChar char="§"/>
        <a:defRPr sz="2800" kern="1200">
          <a:solidFill>
            <a:schemeClr val="tx1"/>
          </a:solidFill>
          <a:latin typeface="+mn-lt"/>
          <a:ea typeface="+mn-ea"/>
          <a:cs typeface="+mn-cs"/>
        </a:defRPr>
      </a:lvl1pPr>
      <a:lvl2pPr marL="576263" indent="-231775" algn="l" rtl="0" eaLnBrk="1" fontAlgn="base" hangingPunct="1">
        <a:spcBef>
          <a:spcPct val="20000"/>
        </a:spcBef>
        <a:spcAft>
          <a:spcPct val="0"/>
        </a:spcAft>
        <a:buClr>
          <a:srgbClr val="006699"/>
        </a:buClr>
        <a:buFont typeface="Webdings" panose="05030102010509060703" pitchFamily="18" charset="2"/>
        <a:buChar char="4"/>
        <a:defRPr sz="2400" kern="1200">
          <a:solidFill>
            <a:srgbClr val="006699"/>
          </a:solidFill>
          <a:latin typeface="+mn-lt"/>
          <a:ea typeface="+mn-ea"/>
          <a:cs typeface="+mn-cs"/>
        </a:defRPr>
      </a:lvl2pPr>
      <a:lvl3pPr marL="909638" indent="-219075" algn="l" rtl="0" eaLnBrk="1" fontAlgn="base" hangingPunct="1">
        <a:spcBef>
          <a:spcPct val="20000"/>
        </a:spcBef>
        <a:spcAft>
          <a:spcPct val="0"/>
        </a:spcAft>
        <a:buFont typeface="Wingdings" panose="05000000000000000000" pitchFamily="2" charset="2"/>
        <a:buChar char="§"/>
        <a:defRPr sz="2400" kern="1200">
          <a:solidFill>
            <a:srgbClr val="666666"/>
          </a:solidFill>
          <a:latin typeface="+mn-lt"/>
          <a:ea typeface="+mn-ea"/>
          <a:cs typeface="+mn-cs"/>
        </a:defRPr>
      </a:lvl3pPr>
      <a:lvl4pPr marL="1255713" indent="-231775" algn="l" rtl="0" eaLnBrk="1" fontAlgn="base" hangingPunct="1">
        <a:spcBef>
          <a:spcPct val="20000"/>
        </a:spcBef>
        <a:spcAft>
          <a:spcPct val="0"/>
        </a:spcAft>
        <a:buChar char="–"/>
        <a:defRPr sz="2000" kern="1200">
          <a:solidFill>
            <a:schemeClr val="tx1"/>
          </a:solidFill>
          <a:latin typeface="+mn-lt"/>
          <a:ea typeface="+mn-ea"/>
          <a:cs typeface="+mn-cs"/>
        </a:defRPr>
      </a:lvl4pPr>
      <a:lvl5pPr marL="1601788" indent="-231775" algn="l" rtl="0" eaLnBrk="1" fontAlgn="base" hangingPunct="1">
        <a:spcBef>
          <a:spcPct val="20000"/>
        </a:spcBef>
        <a:spcAft>
          <a:spcPct val="0"/>
        </a:spcAft>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0821" y="4695255"/>
            <a:ext cx="9144000" cy="1641490"/>
          </a:xfrm>
        </p:spPr>
        <p:txBody>
          <a:bodyPr>
            <a:normAutofit/>
          </a:bodyPr>
          <a:lstStyle/>
          <a:p>
            <a:r>
              <a:rPr lang="en-US" sz="8800" dirty="0"/>
              <a:t>ESL Computer Basics</a:t>
            </a:r>
          </a:p>
        </p:txBody>
      </p:sp>
      <p:sp>
        <p:nvSpPr>
          <p:cNvPr id="3" name="Subtitle 2"/>
          <p:cNvSpPr>
            <a:spLocks noGrp="1"/>
          </p:cNvSpPr>
          <p:nvPr>
            <p:ph type="subTitle" idx="1"/>
          </p:nvPr>
        </p:nvSpPr>
        <p:spPr>
          <a:xfrm>
            <a:off x="2230820" y="3925602"/>
            <a:ext cx="9144000" cy="754025"/>
          </a:xfrm>
        </p:spPr>
        <p:txBody>
          <a:bodyPr>
            <a:normAutofit fontScale="77500" lnSpcReduction="20000"/>
          </a:bodyPr>
          <a:lstStyle/>
          <a:p>
            <a:r>
              <a:rPr lang="en-US" dirty="0"/>
              <a:t>Gavilan Community College</a:t>
            </a:r>
          </a:p>
          <a:p>
            <a:r>
              <a:rPr lang="en-US" dirty="0"/>
              <a:t>Spring 2017</a:t>
            </a:r>
          </a:p>
        </p:txBody>
      </p:sp>
      <p:pic>
        <p:nvPicPr>
          <p:cNvPr id="4" name="Picture 3" descr="proyectosdeempresa - INDICE-MUSICALL"/>
          <p:cNvPicPr/>
          <p:nvPr/>
        </p:nvPicPr>
        <p:blipFill>
          <a:blip r:embed="rId3">
            <a:extLst>
              <a:ext uri="{28A0092B-C50C-407E-A947-70E740481C1C}">
                <a14:useLocalDpi xmlns:a14="http://schemas.microsoft.com/office/drawing/2010/main" val="0"/>
              </a:ext>
            </a:extLst>
          </a:blip>
          <a:stretch>
            <a:fillRect/>
          </a:stretch>
        </p:blipFill>
        <p:spPr>
          <a:xfrm>
            <a:off x="802078" y="798004"/>
            <a:ext cx="5398645" cy="3504610"/>
          </a:xfrm>
          <a:prstGeom prst="rect">
            <a:avLst/>
          </a:prstGeom>
        </p:spPr>
      </p:pic>
    </p:spTree>
    <p:extLst>
      <p:ext uri="{BB962C8B-B14F-4D97-AF65-F5344CB8AC3E}">
        <p14:creationId xmlns:p14="http://schemas.microsoft.com/office/powerpoint/2010/main" val="224808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a:t>NC </a:t>
            </a:r>
            <a:r>
              <a:rPr lang="en-US" sz="4000" dirty="0"/>
              <a:t>Word Processing Basics for ESL Students</a:t>
            </a:r>
            <a:endParaRPr lang="en-US" sz="3900" dirty="0"/>
          </a:p>
        </p:txBody>
      </p:sp>
      <p:sp>
        <p:nvSpPr>
          <p:cNvPr id="3" name="Content Placeholder 2"/>
          <p:cNvSpPr>
            <a:spLocks noGrp="1"/>
          </p:cNvSpPr>
          <p:nvPr>
            <p:ph idx="1"/>
          </p:nvPr>
        </p:nvSpPr>
        <p:spPr>
          <a:xfrm>
            <a:off x="3234369" y="1825625"/>
            <a:ext cx="8119431" cy="4351338"/>
          </a:xfrm>
        </p:spPr>
        <p:txBody>
          <a:bodyPr>
            <a:normAutofit/>
          </a:bodyPr>
          <a:lstStyle/>
          <a:p>
            <a:pPr lvl="1"/>
            <a:r>
              <a:rPr lang="en-US" sz="3200" dirty="0"/>
              <a:t>ESL 710:  This course introduces ESL students to the basic word processing skills of creating, saving and printing a document.  Students will also learn to cut, copy and paste text, change fonts and styles, and use the spelling, grammar and thesaurus features.</a:t>
            </a:r>
          </a:p>
        </p:txBody>
      </p:sp>
      <p:pic>
        <p:nvPicPr>
          <p:cNvPr id="4" name="Picture 3"/>
          <p:cNvPicPr>
            <a:picLocks noChangeAspect="1"/>
          </p:cNvPicPr>
          <p:nvPr/>
        </p:nvPicPr>
        <p:blipFill>
          <a:blip r:embed="rId3"/>
          <a:stretch>
            <a:fillRect/>
          </a:stretch>
        </p:blipFill>
        <p:spPr>
          <a:xfrm>
            <a:off x="0" y="3183875"/>
            <a:ext cx="4528025" cy="2904954"/>
          </a:xfrm>
          <a:prstGeom prst="rect">
            <a:avLst/>
          </a:prstGeom>
          <a:scene3d>
            <a:camera prst="perspectiveContrastingRightFacing"/>
            <a:lightRig rig="threePt" dir="t"/>
          </a:scene3d>
        </p:spPr>
      </p:pic>
    </p:spTree>
    <p:extLst>
      <p:ext uri="{BB962C8B-B14F-4D97-AF65-F5344CB8AC3E}">
        <p14:creationId xmlns:p14="http://schemas.microsoft.com/office/powerpoint/2010/main" val="3704809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014" y="2821887"/>
            <a:ext cx="10515600" cy="1325563"/>
          </a:xfrm>
        </p:spPr>
        <p:txBody>
          <a:bodyPr>
            <a:normAutofit/>
          </a:bodyPr>
          <a:lstStyle/>
          <a:p>
            <a:pPr algn="ctr"/>
            <a:r>
              <a:rPr lang="en-US" sz="7200" dirty="0"/>
              <a:t>Extras </a:t>
            </a:r>
          </a:p>
        </p:txBody>
      </p:sp>
    </p:spTree>
    <p:extLst>
      <p:ext uri="{BB962C8B-B14F-4D97-AF65-F5344CB8AC3E}">
        <p14:creationId xmlns:p14="http://schemas.microsoft.com/office/powerpoint/2010/main" val="2645541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069" y="1660269"/>
            <a:ext cx="5486400" cy="3962156"/>
          </a:xfrm>
          <a:prstGeom prst="rect">
            <a:avLst/>
          </a:prstGeom>
        </p:spPr>
      </p:pic>
      <p:sp>
        <p:nvSpPr>
          <p:cNvPr id="2" name="Title 1"/>
          <p:cNvSpPr>
            <a:spLocks noGrp="1"/>
          </p:cNvSpPr>
          <p:nvPr>
            <p:ph type="title"/>
          </p:nvPr>
        </p:nvSpPr>
        <p:spPr>
          <a:xfrm>
            <a:off x="1587500" y="197717"/>
            <a:ext cx="8999538" cy="533400"/>
          </a:xfrm>
        </p:spPr>
        <p:txBody>
          <a:bodyPr/>
          <a:lstStyle/>
          <a:p>
            <a:r>
              <a:rPr lang="en-US" sz="1800" u="sng" dirty="0"/>
              <a:t>Computer and Internet Basics for ESL</a:t>
            </a:r>
            <a:r>
              <a:rPr lang="en-US" sz="1800" dirty="0"/>
              <a:t> – Email</a:t>
            </a:r>
          </a:p>
        </p:txBody>
      </p:sp>
      <p:sp>
        <p:nvSpPr>
          <p:cNvPr id="8" name="Line Callout 3 (No Border) 7"/>
          <p:cNvSpPr/>
          <p:nvPr/>
        </p:nvSpPr>
        <p:spPr bwMode="auto">
          <a:xfrm>
            <a:off x="1954750" y="4521487"/>
            <a:ext cx="1375378" cy="803297"/>
          </a:xfrm>
          <a:prstGeom prst="callout3">
            <a:avLst>
              <a:gd name="adj1" fmla="val 94951"/>
              <a:gd name="adj2" fmla="val 89469"/>
              <a:gd name="adj3" fmla="val 112825"/>
              <a:gd name="adj4" fmla="val 75641"/>
              <a:gd name="adj5" fmla="val 112229"/>
              <a:gd name="adj6" fmla="val 95421"/>
              <a:gd name="adj7" fmla="val 112962"/>
              <a:gd name="adj8" fmla="val 102656"/>
            </a:avLst>
          </a:prstGeom>
          <a:solidFill>
            <a:srgbClr val="FFF7DE"/>
          </a:solidFill>
          <a:ln w="22225" cap="flat" cmpd="sng" algn="ctr">
            <a:solidFill>
              <a:srgbClr val="FF6600"/>
            </a:solidFill>
            <a:prstDash val="solid"/>
            <a:round/>
            <a:headEnd type="none" w="med" len="med"/>
            <a:tailEnd type="stealth" w="lg" len="lg"/>
          </a:ln>
          <a:effectLst/>
          <a:extLst>
            <a:ext uri="{AF507438-7753-43E0-B8FC-AC1667EBCBE1}">
              <a14:hiddenEffects xmlns:a14="http://schemas.microsoft.com/office/drawing/2010/main">
                <a:effectLst>
                  <a:outerShdw dist="107763" dir="13500000" algn="ctr" rotWithShape="0">
                    <a:srgbClr val="D8D8D8">
                      <a:alpha val="50000"/>
                    </a:srgbClr>
                  </a:outerShdw>
                </a:effectLst>
              </a14:hiddenEffects>
            </a:ext>
          </a:extLst>
        </p:spPr>
        <p:txBody>
          <a:bodyPr vert="horz" wrap="square" lIns="109728" tIns="54864" rIns="109728" bIns="54864" numCol="1" rtlCol="0" anchor="ctr" anchorCtr="0" compatLnSpc="1">
            <a:prstTxWarp prst="textNoShape">
              <a:avLst/>
            </a:prstTxWarp>
            <a:spAutoFit/>
          </a:bodyPr>
          <a:lstStyle/>
          <a:p>
            <a:pPr defTabSz="914400"/>
            <a:r>
              <a:rPr lang="en-US" sz="900" b="1" dirty="0">
                <a:solidFill>
                  <a:srgbClr val="000000"/>
                </a:solidFill>
              </a:rPr>
              <a:t>Contacts</a:t>
            </a:r>
            <a:r>
              <a:rPr lang="en-US" sz="900" dirty="0">
                <a:solidFill>
                  <a:srgbClr val="000000"/>
                </a:solidFill>
              </a:rPr>
              <a:t> – This is the list of people you know that you can write to. Some programs use </a:t>
            </a:r>
            <a:r>
              <a:rPr lang="en-US" sz="900" b="1" i="1" dirty="0">
                <a:solidFill>
                  <a:srgbClr val="000000"/>
                </a:solidFill>
              </a:rPr>
              <a:t>Addresses</a:t>
            </a:r>
            <a:r>
              <a:rPr lang="en-US" sz="900" dirty="0">
                <a:solidFill>
                  <a:srgbClr val="000000"/>
                </a:solidFill>
              </a:rPr>
              <a:t>.</a:t>
            </a:r>
          </a:p>
        </p:txBody>
      </p:sp>
      <p:sp>
        <p:nvSpPr>
          <p:cNvPr id="11" name="Line Callout 3 (No Border) 10"/>
          <p:cNvSpPr/>
          <p:nvPr/>
        </p:nvSpPr>
        <p:spPr bwMode="auto">
          <a:xfrm>
            <a:off x="1915076" y="2882959"/>
            <a:ext cx="1375378" cy="526298"/>
          </a:xfrm>
          <a:prstGeom prst="callout3">
            <a:avLst>
              <a:gd name="adj1" fmla="val 3698"/>
              <a:gd name="adj2" fmla="val 88920"/>
              <a:gd name="adj3" fmla="val -16058"/>
              <a:gd name="adj4" fmla="val 77289"/>
              <a:gd name="adj5" fmla="val -14772"/>
              <a:gd name="adj6" fmla="val 93223"/>
              <a:gd name="adj7" fmla="val -14039"/>
              <a:gd name="adj8" fmla="val 105953"/>
            </a:avLst>
          </a:prstGeom>
          <a:solidFill>
            <a:srgbClr val="FFF7DE"/>
          </a:solidFill>
          <a:ln w="22225" cap="flat" cmpd="sng" algn="ctr">
            <a:solidFill>
              <a:srgbClr val="FF6600"/>
            </a:solidFill>
            <a:prstDash val="solid"/>
            <a:round/>
            <a:headEnd type="none" w="med" len="med"/>
            <a:tailEnd type="stealth" w="lg" len="lg"/>
          </a:ln>
          <a:effectLst/>
          <a:extLst>
            <a:ext uri="{AF507438-7753-43E0-B8FC-AC1667EBCBE1}">
              <a14:hiddenEffects xmlns:a14="http://schemas.microsoft.com/office/drawing/2010/main">
                <a:effectLst>
                  <a:outerShdw dist="107763" dir="13500000" algn="ctr" rotWithShape="0">
                    <a:srgbClr val="D8D8D8">
                      <a:alpha val="50000"/>
                    </a:srgbClr>
                  </a:outerShdw>
                </a:effectLst>
              </a14:hiddenEffects>
            </a:ext>
          </a:extLst>
        </p:spPr>
        <p:txBody>
          <a:bodyPr vert="horz" wrap="square" lIns="109728" tIns="54864" rIns="109728" bIns="54864" numCol="1" rtlCol="0" anchor="ctr" anchorCtr="0" compatLnSpc="1">
            <a:prstTxWarp prst="textNoShape">
              <a:avLst/>
            </a:prstTxWarp>
            <a:spAutoFit/>
          </a:bodyPr>
          <a:lstStyle/>
          <a:p>
            <a:pPr defTabSz="914400"/>
            <a:r>
              <a:rPr lang="en-US" sz="900" b="1" dirty="0">
                <a:solidFill>
                  <a:srgbClr val="000000"/>
                </a:solidFill>
              </a:rPr>
              <a:t>Sent</a:t>
            </a:r>
            <a:r>
              <a:rPr lang="en-US" sz="900" dirty="0">
                <a:solidFill>
                  <a:srgbClr val="000000"/>
                </a:solidFill>
              </a:rPr>
              <a:t> – This is email you sent to other people.</a:t>
            </a:r>
          </a:p>
        </p:txBody>
      </p:sp>
      <p:sp>
        <p:nvSpPr>
          <p:cNvPr id="12" name="Line Callout 3 (No Border) 11"/>
          <p:cNvSpPr/>
          <p:nvPr/>
        </p:nvSpPr>
        <p:spPr bwMode="auto">
          <a:xfrm>
            <a:off x="1915076" y="1875632"/>
            <a:ext cx="1375378" cy="526298"/>
          </a:xfrm>
          <a:prstGeom prst="callout3">
            <a:avLst>
              <a:gd name="adj1" fmla="val 101338"/>
              <a:gd name="adj2" fmla="val 85074"/>
              <a:gd name="adj3" fmla="val 136146"/>
              <a:gd name="adj4" fmla="val 90476"/>
              <a:gd name="adj5" fmla="val 138868"/>
              <a:gd name="adj6" fmla="val 91575"/>
              <a:gd name="adj7" fmla="val 141036"/>
              <a:gd name="adj8" fmla="val 105403"/>
            </a:avLst>
          </a:prstGeom>
          <a:solidFill>
            <a:srgbClr val="FFF7DE"/>
          </a:solidFill>
          <a:ln w="22225" cap="flat" cmpd="sng" algn="ctr">
            <a:solidFill>
              <a:srgbClr val="FF6600"/>
            </a:solidFill>
            <a:prstDash val="solid"/>
            <a:round/>
            <a:headEnd type="none" w="med" len="med"/>
            <a:tailEnd type="stealth" w="lg" len="lg"/>
          </a:ln>
          <a:effectLst/>
          <a:extLst>
            <a:ext uri="{AF507438-7753-43E0-B8FC-AC1667EBCBE1}">
              <a14:hiddenEffects xmlns:a14="http://schemas.microsoft.com/office/drawing/2010/main">
                <a:effectLst>
                  <a:outerShdw dist="107763" dir="13500000" algn="ctr" rotWithShape="0">
                    <a:srgbClr val="D8D8D8">
                      <a:alpha val="50000"/>
                    </a:srgbClr>
                  </a:outerShdw>
                </a:effectLst>
              </a14:hiddenEffects>
            </a:ext>
          </a:extLst>
        </p:spPr>
        <p:txBody>
          <a:bodyPr vert="horz" wrap="square" lIns="109728" tIns="54864" rIns="109728" bIns="54864" numCol="1" rtlCol="0" anchor="ctr" anchorCtr="0" compatLnSpc="1">
            <a:prstTxWarp prst="textNoShape">
              <a:avLst/>
            </a:prstTxWarp>
            <a:spAutoFit/>
          </a:bodyPr>
          <a:lstStyle/>
          <a:p>
            <a:pPr defTabSz="914400"/>
            <a:r>
              <a:rPr lang="en-US" sz="900" b="1" dirty="0">
                <a:solidFill>
                  <a:srgbClr val="000000"/>
                </a:solidFill>
              </a:rPr>
              <a:t>Inbox</a:t>
            </a:r>
            <a:r>
              <a:rPr lang="en-US" sz="900" dirty="0">
                <a:solidFill>
                  <a:srgbClr val="000000"/>
                </a:solidFill>
              </a:rPr>
              <a:t> – This is main area where the mail comes to you. </a:t>
            </a:r>
          </a:p>
        </p:txBody>
      </p:sp>
      <p:sp>
        <p:nvSpPr>
          <p:cNvPr id="14" name="Line Callout 3 (No Border) 13"/>
          <p:cNvSpPr/>
          <p:nvPr/>
        </p:nvSpPr>
        <p:spPr bwMode="auto">
          <a:xfrm>
            <a:off x="2642440" y="1073797"/>
            <a:ext cx="1466063" cy="526298"/>
          </a:xfrm>
          <a:prstGeom prst="callout3">
            <a:avLst>
              <a:gd name="adj1" fmla="val 101338"/>
              <a:gd name="adj2" fmla="val 85074"/>
              <a:gd name="adj3" fmla="val 98813"/>
              <a:gd name="adj4" fmla="val 86080"/>
              <a:gd name="adj5" fmla="val 248414"/>
              <a:gd name="adj6" fmla="val 102749"/>
              <a:gd name="adj7" fmla="val 274513"/>
              <a:gd name="adj8" fmla="val 104782"/>
            </a:avLst>
          </a:prstGeom>
          <a:solidFill>
            <a:srgbClr val="FFF7DE"/>
          </a:solidFill>
          <a:ln w="22225" cap="flat" cmpd="sng" algn="ctr">
            <a:solidFill>
              <a:srgbClr val="FF6600"/>
            </a:solidFill>
            <a:prstDash val="solid"/>
            <a:round/>
            <a:headEnd type="none" w="med" len="med"/>
            <a:tailEnd type="stealth" w="lg" len="lg"/>
          </a:ln>
          <a:effectLst/>
          <a:extLst>
            <a:ext uri="{AF507438-7753-43E0-B8FC-AC1667EBCBE1}">
              <a14:hiddenEffects xmlns:a14="http://schemas.microsoft.com/office/drawing/2010/main">
                <a:effectLst>
                  <a:outerShdw dist="107763" dir="13500000" algn="ctr" rotWithShape="0">
                    <a:srgbClr val="D8D8D8">
                      <a:alpha val="50000"/>
                    </a:srgbClr>
                  </a:outerShdw>
                </a:effectLst>
              </a14:hiddenEffects>
            </a:ext>
          </a:extLst>
        </p:spPr>
        <p:txBody>
          <a:bodyPr vert="horz" wrap="square" lIns="109728" tIns="54864" rIns="109728" bIns="54864" numCol="1" rtlCol="0" anchor="ctr" anchorCtr="0" compatLnSpc="1">
            <a:prstTxWarp prst="textNoShape">
              <a:avLst/>
            </a:prstTxWarp>
            <a:spAutoFit/>
          </a:bodyPr>
          <a:lstStyle/>
          <a:p>
            <a:pPr defTabSz="914400"/>
            <a:r>
              <a:rPr lang="en-US" sz="900" b="1" dirty="0">
                <a:solidFill>
                  <a:srgbClr val="000000"/>
                </a:solidFill>
              </a:rPr>
              <a:t>New</a:t>
            </a:r>
            <a:r>
              <a:rPr lang="en-US" sz="900" dirty="0">
                <a:solidFill>
                  <a:srgbClr val="000000"/>
                </a:solidFill>
              </a:rPr>
              <a:t> – Write a new email. Some programs use </a:t>
            </a:r>
            <a:r>
              <a:rPr lang="en-US" sz="900" b="1" dirty="0">
                <a:solidFill>
                  <a:srgbClr val="000000"/>
                </a:solidFill>
              </a:rPr>
              <a:t>Compose</a:t>
            </a:r>
            <a:r>
              <a:rPr lang="en-US" sz="900" dirty="0">
                <a:solidFill>
                  <a:srgbClr val="000000"/>
                </a:solidFill>
              </a:rPr>
              <a:t>.</a:t>
            </a:r>
          </a:p>
        </p:txBody>
      </p:sp>
      <p:sp>
        <p:nvSpPr>
          <p:cNvPr id="15" name="Line Callout 3 (No Border) 14"/>
          <p:cNvSpPr/>
          <p:nvPr/>
        </p:nvSpPr>
        <p:spPr bwMode="auto">
          <a:xfrm>
            <a:off x="4221943" y="1058683"/>
            <a:ext cx="1617118" cy="526298"/>
          </a:xfrm>
          <a:prstGeom prst="callout3">
            <a:avLst>
              <a:gd name="adj1" fmla="val 101338"/>
              <a:gd name="adj2" fmla="val 85074"/>
              <a:gd name="adj3" fmla="val 98813"/>
              <a:gd name="adj4" fmla="val 86080"/>
              <a:gd name="adj5" fmla="val 265226"/>
              <a:gd name="adj6" fmla="val 17948"/>
              <a:gd name="adj7" fmla="val 276009"/>
              <a:gd name="adj8" fmla="val 15294"/>
            </a:avLst>
          </a:prstGeom>
          <a:solidFill>
            <a:srgbClr val="FFF7DE"/>
          </a:solidFill>
          <a:ln w="22225" cap="flat" cmpd="sng" algn="ctr">
            <a:solidFill>
              <a:srgbClr val="FF6600"/>
            </a:solidFill>
            <a:prstDash val="solid"/>
            <a:round/>
            <a:headEnd type="none" w="med" len="med"/>
            <a:tailEnd type="stealth" w="lg" len="lg"/>
          </a:ln>
          <a:effectLst/>
          <a:extLst>
            <a:ext uri="{AF507438-7753-43E0-B8FC-AC1667EBCBE1}">
              <a14:hiddenEffects xmlns:a14="http://schemas.microsoft.com/office/drawing/2010/main">
                <a:effectLst>
                  <a:outerShdw dist="107763" dir="13500000" algn="ctr" rotWithShape="0">
                    <a:srgbClr val="D8D8D8">
                      <a:alpha val="50000"/>
                    </a:srgbClr>
                  </a:outerShdw>
                </a:effectLst>
              </a14:hiddenEffects>
            </a:ext>
          </a:extLst>
        </p:spPr>
        <p:txBody>
          <a:bodyPr vert="horz" wrap="square" lIns="109728" tIns="54864" rIns="109728" bIns="54864" numCol="1" rtlCol="0" anchor="ctr" anchorCtr="0" compatLnSpc="1">
            <a:prstTxWarp prst="textNoShape">
              <a:avLst/>
            </a:prstTxWarp>
            <a:spAutoFit/>
          </a:bodyPr>
          <a:lstStyle/>
          <a:p>
            <a:pPr defTabSz="914400"/>
            <a:r>
              <a:rPr lang="en-US" sz="900" b="1" dirty="0">
                <a:solidFill>
                  <a:srgbClr val="000000"/>
                </a:solidFill>
              </a:rPr>
              <a:t>Delete</a:t>
            </a:r>
            <a:r>
              <a:rPr lang="en-US" sz="900" dirty="0">
                <a:solidFill>
                  <a:srgbClr val="000000"/>
                </a:solidFill>
              </a:rPr>
              <a:t> – Remove the highlighted email. It goes to the Deleted Items folder.</a:t>
            </a:r>
          </a:p>
        </p:txBody>
      </p:sp>
      <p:sp>
        <p:nvSpPr>
          <p:cNvPr id="16" name="Line Callout 3 (No Border) 15"/>
          <p:cNvSpPr/>
          <p:nvPr/>
        </p:nvSpPr>
        <p:spPr bwMode="auto">
          <a:xfrm>
            <a:off x="7833486" y="4189089"/>
            <a:ext cx="1375378" cy="664797"/>
          </a:xfrm>
          <a:prstGeom prst="callout3">
            <a:avLst>
              <a:gd name="adj1" fmla="val 3698"/>
              <a:gd name="adj2" fmla="val 88920"/>
              <a:gd name="adj3" fmla="val -10413"/>
              <a:gd name="adj4" fmla="val 81135"/>
              <a:gd name="adj5" fmla="val -11009"/>
              <a:gd name="adj6" fmla="val 38827"/>
              <a:gd name="adj7" fmla="val -19684"/>
              <a:gd name="adj8" fmla="val 29579"/>
            </a:avLst>
          </a:prstGeom>
          <a:solidFill>
            <a:srgbClr val="FFF7DE"/>
          </a:solidFill>
          <a:ln w="22225" cap="flat" cmpd="sng" algn="ctr">
            <a:solidFill>
              <a:srgbClr val="FF6600"/>
            </a:solidFill>
            <a:prstDash val="solid"/>
            <a:round/>
            <a:headEnd type="none" w="med" len="med"/>
            <a:tailEnd type="stealth" w="lg" len="lg"/>
          </a:ln>
          <a:effectLst/>
          <a:extLst>
            <a:ext uri="{AF507438-7753-43E0-B8FC-AC1667EBCBE1}">
              <a14:hiddenEffects xmlns:a14="http://schemas.microsoft.com/office/drawing/2010/main">
                <a:effectLst>
                  <a:outerShdw dist="107763" dir="13500000" algn="ctr" rotWithShape="0">
                    <a:srgbClr val="D8D8D8">
                      <a:alpha val="50000"/>
                    </a:srgbClr>
                  </a:outerShdw>
                </a:effectLst>
              </a14:hiddenEffects>
            </a:ext>
          </a:extLst>
        </p:spPr>
        <p:txBody>
          <a:bodyPr vert="horz" wrap="square" lIns="109728" tIns="54864" rIns="109728" bIns="54864" numCol="1" rtlCol="0" anchor="ctr" anchorCtr="0" compatLnSpc="1">
            <a:prstTxWarp prst="textNoShape">
              <a:avLst/>
            </a:prstTxWarp>
            <a:spAutoFit/>
          </a:bodyPr>
          <a:lstStyle/>
          <a:p>
            <a:pPr defTabSz="914400"/>
            <a:r>
              <a:rPr lang="en-US" sz="900" b="1" dirty="0">
                <a:solidFill>
                  <a:srgbClr val="000000"/>
                </a:solidFill>
              </a:rPr>
              <a:t>email</a:t>
            </a:r>
            <a:r>
              <a:rPr lang="en-US" sz="900" dirty="0">
                <a:solidFill>
                  <a:srgbClr val="000000"/>
                </a:solidFill>
              </a:rPr>
              <a:t> – This area shows the email that is highlighted so that you can read it.</a:t>
            </a:r>
          </a:p>
        </p:txBody>
      </p:sp>
      <p:sp>
        <p:nvSpPr>
          <p:cNvPr id="17" name="Line Callout 3 (No Border) 16"/>
          <p:cNvSpPr/>
          <p:nvPr/>
        </p:nvSpPr>
        <p:spPr bwMode="auto">
          <a:xfrm>
            <a:off x="6126228" y="1058683"/>
            <a:ext cx="1546843" cy="526298"/>
          </a:xfrm>
          <a:prstGeom prst="callout3">
            <a:avLst>
              <a:gd name="adj1" fmla="val 101338"/>
              <a:gd name="adj2" fmla="val 85074"/>
              <a:gd name="adj3" fmla="val 98813"/>
              <a:gd name="adj4" fmla="val 86080"/>
              <a:gd name="adj5" fmla="val 300106"/>
              <a:gd name="adj6" fmla="val 115140"/>
              <a:gd name="adj7" fmla="val 317589"/>
              <a:gd name="adj8" fmla="val 118126"/>
            </a:avLst>
          </a:prstGeom>
          <a:solidFill>
            <a:srgbClr val="FFF7DE"/>
          </a:solidFill>
          <a:ln w="22225" cap="flat" cmpd="sng" algn="ctr">
            <a:solidFill>
              <a:srgbClr val="FF6600"/>
            </a:solidFill>
            <a:prstDash val="solid"/>
            <a:round/>
            <a:headEnd type="none" w="med" len="med"/>
            <a:tailEnd type="stealth" w="lg" len="lg"/>
          </a:ln>
          <a:effectLst/>
          <a:extLst>
            <a:ext uri="{AF507438-7753-43E0-B8FC-AC1667EBCBE1}">
              <a14:hiddenEffects xmlns:a14="http://schemas.microsoft.com/office/drawing/2010/main">
                <a:effectLst>
                  <a:outerShdw dist="107763" dir="13500000" algn="ctr" rotWithShape="0">
                    <a:srgbClr val="D8D8D8">
                      <a:alpha val="50000"/>
                    </a:srgbClr>
                  </a:outerShdw>
                </a:effectLst>
              </a14:hiddenEffects>
            </a:ext>
          </a:extLst>
        </p:spPr>
        <p:txBody>
          <a:bodyPr vert="horz" wrap="square" lIns="109728" tIns="54864" rIns="109728" bIns="54864" numCol="1" rtlCol="0" anchor="ctr" anchorCtr="0" compatLnSpc="1">
            <a:prstTxWarp prst="textNoShape">
              <a:avLst/>
            </a:prstTxWarp>
            <a:spAutoFit/>
          </a:bodyPr>
          <a:lstStyle/>
          <a:p>
            <a:pPr defTabSz="914400"/>
            <a:r>
              <a:rPr lang="en-US" sz="900" b="1" dirty="0">
                <a:solidFill>
                  <a:srgbClr val="000000"/>
                </a:solidFill>
              </a:rPr>
              <a:t>Reply</a:t>
            </a:r>
            <a:r>
              <a:rPr lang="en-US" sz="900" dirty="0">
                <a:solidFill>
                  <a:srgbClr val="000000"/>
                </a:solidFill>
              </a:rPr>
              <a:t> – Send back an answer to the person who sent you the email. </a:t>
            </a:r>
          </a:p>
        </p:txBody>
      </p:sp>
      <p:sp>
        <p:nvSpPr>
          <p:cNvPr id="18" name="Line Callout 3 (No Border) 17"/>
          <p:cNvSpPr/>
          <p:nvPr/>
        </p:nvSpPr>
        <p:spPr bwMode="auto">
          <a:xfrm>
            <a:off x="7735202" y="1066867"/>
            <a:ext cx="1637398" cy="526298"/>
          </a:xfrm>
          <a:prstGeom prst="callout3">
            <a:avLst>
              <a:gd name="adj1" fmla="val 99902"/>
              <a:gd name="adj2" fmla="val 42393"/>
              <a:gd name="adj3" fmla="val 110300"/>
              <a:gd name="adj4" fmla="val 31184"/>
              <a:gd name="adj5" fmla="val 310457"/>
              <a:gd name="adj6" fmla="val 27177"/>
              <a:gd name="adj7" fmla="val 318787"/>
              <a:gd name="adj8" fmla="val 26857"/>
            </a:avLst>
          </a:prstGeom>
          <a:solidFill>
            <a:srgbClr val="FFF7DE"/>
          </a:solidFill>
          <a:ln w="22225" cap="flat" cmpd="sng" algn="ctr">
            <a:solidFill>
              <a:srgbClr val="FF6600"/>
            </a:solidFill>
            <a:prstDash val="solid"/>
            <a:round/>
            <a:headEnd type="none" w="med" len="med"/>
            <a:tailEnd type="stealth" w="lg" len="lg"/>
          </a:ln>
          <a:effectLst/>
          <a:extLst>
            <a:ext uri="{AF507438-7753-43E0-B8FC-AC1667EBCBE1}">
              <a14:hiddenEffects xmlns:a14="http://schemas.microsoft.com/office/drawing/2010/main">
                <a:effectLst>
                  <a:outerShdw dist="107763" dir="13500000" algn="ctr" rotWithShape="0">
                    <a:srgbClr val="D8D8D8">
                      <a:alpha val="50000"/>
                    </a:srgbClr>
                  </a:outerShdw>
                </a:effectLst>
              </a14:hiddenEffects>
            </a:ext>
          </a:extLst>
        </p:spPr>
        <p:txBody>
          <a:bodyPr vert="horz" wrap="square" lIns="109728" tIns="54864" rIns="109728" bIns="54864" numCol="1" rtlCol="0" anchor="ctr" anchorCtr="0" compatLnSpc="1">
            <a:prstTxWarp prst="textNoShape">
              <a:avLst/>
            </a:prstTxWarp>
            <a:spAutoFit/>
          </a:bodyPr>
          <a:lstStyle/>
          <a:p>
            <a:pPr defTabSz="914400"/>
            <a:r>
              <a:rPr lang="en-US" sz="900" b="1" dirty="0">
                <a:solidFill>
                  <a:srgbClr val="000000"/>
                </a:solidFill>
              </a:rPr>
              <a:t>Reply All</a:t>
            </a:r>
            <a:r>
              <a:rPr lang="en-US" sz="900" dirty="0">
                <a:solidFill>
                  <a:srgbClr val="000000"/>
                </a:solidFill>
              </a:rPr>
              <a:t> – Send back an answer to the email </a:t>
            </a:r>
            <a:r>
              <a:rPr lang="en-US" sz="900" i="1" dirty="0">
                <a:solidFill>
                  <a:srgbClr val="000000"/>
                </a:solidFill>
              </a:rPr>
              <a:t>and</a:t>
            </a:r>
            <a:r>
              <a:rPr lang="en-US" sz="900" dirty="0">
                <a:solidFill>
                  <a:srgbClr val="000000"/>
                </a:solidFill>
              </a:rPr>
              <a:t> to all the people it was sent to. </a:t>
            </a:r>
          </a:p>
        </p:txBody>
      </p:sp>
      <p:sp>
        <p:nvSpPr>
          <p:cNvPr id="19" name="Line Callout 3 (No Border) 18"/>
          <p:cNvSpPr/>
          <p:nvPr/>
        </p:nvSpPr>
        <p:spPr bwMode="auto">
          <a:xfrm>
            <a:off x="8953901" y="1810965"/>
            <a:ext cx="1086866" cy="526298"/>
          </a:xfrm>
          <a:prstGeom prst="callout3">
            <a:avLst>
              <a:gd name="adj1" fmla="val 79800"/>
              <a:gd name="adj2" fmla="val 459"/>
              <a:gd name="adj3" fmla="val 85890"/>
              <a:gd name="adj4" fmla="val -2931"/>
              <a:gd name="adj5" fmla="val 158970"/>
              <a:gd name="adj6" fmla="val -43546"/>
              <a:gd name="adj7" fmla="val 174061"/>
              <a:gd name="adj8" fmla="val -52425"/>
            </a:avLst>
          </a:prstGeom>
          <a:solidFill>
            <a:srgbClr val="FFF7DE"/>
          </a:solidFill>
          <a:ln w="22225" cap="flat" cmpd="sng" algn="ctr">
            <a:solidFill>
              <a:srgbClr val="FF6600"/>
            </a:solidFill>
            <a:prstDash val="solid"/>
            <a:round/>
            <a:headEnd type="none" w="med" len="med"/>
            <a:tailEnd type="stealth" w="lg" len="lg"/>
          </a:ln>
          <a:effectLst/>
          <a:extLst>
            <a:ext uri="{AF507438-7753-43E0-B8FC-AC1667EBCBE1}">
              <a14:hiddenEffects xmlns:a14="http://schemas.microsoft.com/office/drawing/2010/main">
                <a:effectLst>
                  <a:outerShdw dist="107763" dir="13500000" algn="ctr" rotWithShape="0">
                    <a:srgbClr val="D8D8D8">
                      <a:alpha val="50000"/>
                    </a:srgbClr>
                  </a:outerShdw>
                </a:effectLst>
              </a14:hiddenEffects>
            </a:ext>
          </a:extLst>
        </p:spPr>
        <p:txBody>
          <a:bodyPr vert="horz" wrap="square" lIns="109728" tIns="54864" rIns="109728" bIns="54864" numCol="1" rtlCol="0" anchor="ctr" anchorCtr="0" compatLnSpc="1">
            <a:prstTxWarp prst="textNoShape">
              <a:avLst/>
            </a:prstTxWarp>
            <a:spAutoFit/>
          </a:bodyPr>
          <a:lstStyle/>
          <a:p>
            <a:pPr defTabSz="914400"/>
            <a:r>
              <a:rPr lang="en-US" sz="900" b="1" dirty="0">
                <a:solidFill>
                  <a:srgbClr val="000000"/>
                </a:solidFill>
              </a:rPr>
              <a:t>Forward</a:t>
            </a:r>
            <a:r>
              <a:rPr lang="en-US" sz="900" dirty="0">
                <a:solidFill>
                  <a:srgbClr val="000000"/>
                </a:solidFill>
              </a:rPr>
              <a:t> – Send this email to someone else.</a:t>
            </a:r>
          </a:p>
        </p:txBody>
      </p:sp>
      <p:sp>
        <p:nvSpPr>
          <p:cNvPr id="20" name="Line Callout 3 (No Border) 19"/>
          <p:cNvSpPr/>
          <p:nvPr/>
        </p:nvSpPr>
        <p:spPr bwMode="auto">
          <a:xfrm>
            <a:off x="8953901" y="2451382"/>
            <a:ext cx="1086866" cy="803297"/>
          </a:xfrm>
          <a:prstGeom prst="callout3">
            <a:avLst>
              <a:gd name="adj1" fmla="val 79800"/>
              <a:gd name="adj2" fmla="val 459"/>
              <a:gd name="adj3" fmla="val 80146"/>
              <a:gd name="adj4" fmla="val 1241"/>
              <a:gd name="adj5" fmla="val 63459"/>
              <a:gd name="adj6" fmla="val -90827"/>
              <a:gd name="adj7" fmla="val 64637"/>
              <a:gd name="adj8" fmla="val -151854"/>
            </a:avLst>
          </a:prstGeom>
          <a:solidFill>
            <a:srgbClr val="FFF7DE"/>
          </a:solidFill>
          <a:ln w="22225" cap="flat" cmpd="sng" algn="ctr">
            <a:solidFill>
              <a:srgbClr val="FF6600"/>
            </a:solidFill>
            <a:prstDash val="solid"/>
            <a:round/>
            <a:headEnd type="none" w="med" len="med"/>
            <a:tailEnd type="stealth" w="lg" len="lg"/>
          </a:ln>
          <a:effectLst/>
          <a:extLst>
            <a:ext uri="{AF507438-7753-43E0-B8FC-AC1667EBCBE1}">
              <a14:hiddenEffects xmlns:a14="http://schemas.microsoft.com/office/drawing/2010/main">
                <a:effectLst>
                  <a:outerShdw dist="107763" dir="13500000" algn="ctr" rotWithShape="0">
                    <a:srgbClr val="D8D8D8">
                      <a:alpha val="50000"/>
                    </a:srgbClr>
                  </a:outerShdw>
                </a:effectLst>
              </a14:hiddenEffects>
            </a:ext>
          </a:extLst>
        </p:spPr>
        <p:txBody>
          <a:bodyPr vert="horz" wrap="square" lIns="109728" tIns="54864" rIns="109728" bIns="54864" numCol="1" rtlCol="0" anchor="ctr" anchorCtr="0" compatLnSpc="1">
            <a:prstTxWarp prst="textNoShape">
              <a:avLst/>
            </a:prstTxWarp>
            <a:spAutoFit/>
          </a:bodyPr>
          <a:lstStyle/>
          <a:p>
            <a:pPr defTabSz="914400"/>
            <a:r>
              <a:rPr lang="en-US" sz="900" b="1" dirty="0">
                <a:solidFill>
                  <a:srgbClr val="000000"/>
                </a:solidFill>
              </a:rPr>
              <a:t>Attachment</a:t>
            </a:r>
            <a:r>
              <a:rPr lang="en-US" sz="900" dirty="0">
                <a:solidFill>
                  <a:srgbClr val="000000"/>
                </a:solidFill>
              </a:rPr>
              <a:t> – A paperclip shows that extra pages are attached to the email.</a:t>
            </a:r>
          </a:p>
        </p:txBody>
      </p:sp>
      <p:cxnSp>
        <p:nvCxnSpPr>
          <p:cNvPr id="22" name="Straight Arrow Connector 21"/>
          <p:cNvCxnSpPr/>
          <p:nvPr/>
        </p:nvCxnSpPr>
        <p:spPr bwMode="auto">
          <a:xfrm flipH="1" flipV="1">
            <a:off x="7833487" y="2808072"/>
            <a:ext cx="159326" cy="154283"/>
          </a:xfrm>
          <a:prstGeom prst="straightConnector1">
            <a:avLst/>
          </a:prstGeom>
          <a:solidFill>
            <a:srgbClr val="FFF7DE"/>
          </a:solidFill>
          <a:ln w="22225"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107763" dir="13500000" algn="ctr" rotWithShape="0">
                    <a:srgbClr val="D8D8D8">
                      <a:alpha val="50000"/>
                    </a:srgbClr>
                  </a:outerShdw>
                </a:effectLst>
              </a14:hiddenEffects>
            </a:ext>
          </a:extLst>
        </p:spPr>
      </p:cxnSp>
    </p:spTree>
    <p:extLst>
      <p:ext uri="{BB962C8B-B14F-4D97-AF65-F5344CB8AC3E}">
        <p14:creationId xmlns:p14="http://schemas.microsoft.com/office/powerpoint/2010/main" val="21765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2" name="Object 2061"/>
          <p:cNvGraphicFramePr>
            <a:graphicFrameLocks noChangeAspect="1"/>
          </p:cNvGraphicFramePr>
          <p:nvPr>
            <p:extLst>
              <p:ext uri="{D42A27DB-BD31-4B8C-83A1-F6EECF244321}">
                <p14:modId xmlns:p14="http://schemas.microsoft.com/office/powerpoint/2010/main" val="3025021914"/>
              </p:ext>
            </p:extLst>
          </p:nvPr>
        </p:nvGraphicFramePr>
        <p:xfrm>
          <a:off x="1683327" y="100138"/>
          <a:ext cx="8614063" cy="6656322"/>
        </p:xfrm>
        <a:graphic>
          <a:graphicData uri="http://schemas.openxmlformats.org/presentationml/2006/ole">
            <mc:AlternateContent xmlns:mc="http://schemas.openxmlformats.org/markup-compatibility/2006">
              <mc:Choice xmlns:v="urn:schemas-microsoft-com:vml" Requires="v">
                <p:oleObj spid="_x0000_s2153" name="Acrobat Document" r:id="rId4" imgW="7543542" imgH="5829185" progId="AcroExch.Document.7">
                  <p:embed/>
                </p:oleObj>
              </mc:Choice>
              <mc:Fallback>
                <p:oleObj name="Acrobat Document" r:id="rId4" imgW="7543542" imgH="5829185" progId="AcroExch.Document.7">
                  <p:embed/>
                  <p:pic>
                    <p:nvPicPr>
                      <p:cNvPr id="0" name=""/>
                      <p:cNvPicPr/>
                      <p:nvPr/>
                    </p:nvPicPr>
                    <p:blipFill>
                      <a:blip r:embed="rId5"/>
                      <a:stretch>
                        <a:fillRect/>
                      </a:stretch>
                    </p:blipFill>
                    <p:spPr>
                      <a:xfrm>
                        <a:off x="1683327" y="100138"/>
                        <a:ext cx="8614063" cy="6656322"/>
                      </a:xfrm>
                      <a:prstGeom prst="rect">
                        <a:avLst/>
                      </a:prstGeom>
                    </p:spPr>
                  </p:pic>
                </p:oleObj>
              </mc:Fallback>
            </mc:AlternateContent>
          </a:graphicData>
        </a:graphic>
      </p:graphicFrame>
      <p:sp>
        <p:nvSpPr>
          <p:cNvPr id="2" name="Title 1"/>
          <p:cNvSpPr>
            <a:spLocks noGrp="1"/>
          </p:cNvSpPr>
          <p:nvPr>
            <p:ph type="title"/>
          </p:nvPr>
        </p:nvSpPr>
        <p:spPr>
          <a:xfrm>
            <a:off x="2462644" y="167697"/>
            <a:ext cx="7169729" cy="289501"/>
          </a:xfrm>
        </p:spPr>
        <p:txBody>
          <a:bodyPr>
            <a:noAutofit/>
          </a:bodyPr>
          <a:lstStyle/>
          <a:p>
            <a:pPr algn="ctr"/>
            <a:r>
              <a:rPr lang="en-US" sz="4000" dirty="0">
                <a:solidFill>
                  <a:schemeClr val="bg1"/>
                </a:solidFill>
              </a:rPr>
              <a:t>PowerPoint Slide</a:t>
            </a:r>
          </a:p>
        </p:txBody>
      </p:sp>
    </p:spTree>
    <p:extLst>
      <p:ext uri="{BB962C8B-B14F-4D97-AF65-F5344CB8AC3E}">
        <p14:creationId xmlns:p14="http://schemas.microsoft.com/office/powerpoint/2010/main" val="3246390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399" y="446824"/>
            <a:ext cx="4256165" cy="646331"/>
          </a:xfrm>
          <a:prstGeom prst="rect">
            <a:avLst/>
          </a:prstGeom>
          <a:noFill/>
        </p:spPr>
        <p:txBody>
          <a:bodyPr wrap="none" rtlCol="0">
            <a:spAutoFit/>
          </a:bodyPr>
          <a:lstStyle/>
          <a:p>
            <a:pPr defTabSz="914400"/>
            <a:r>
              <a:rPr lang="en-US" sz="3600" b="1" dirty="0">
                <a:solidFill>
                  <a:prstClr val="black"/>
                </a:solidFill>
              </a:rPr>
              <a:t>Can I Use this Image?</a:t>
            </a:r>
          </a:p>
        </p:txBody>
      </p:sp>
      <p:sp>
        <p:nvSpPr>
          <p:cNvPr id="5" name="Rounded Rectangle 4"/>
          <p:cNvSpPr/>
          <p:nvPr/>
        </p:nvSpPr>
        <p:spPr>
          <a:xfrm>
            <a:off x="1515883" y="2366010"/>
            <a:ext cx="1584960" cy="829056"/>
          </a:xfrm>
          <a:prstGeom prst="roundRect">
            <a:avLst/>
          </a:prstGeom>
          <a:gradFill flip="none"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135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en-US" dirty="0">
                <a:solidFill>
                  <a:prstClr val="black"/>
                </a:solidFill>
              </a:rPr>
              <a:t>Did you make it yourself?</a:t>
            </a:r>
          </a:p>
        </p:txBody>
      </p:sp>
      <p:cxnSp>
        <p:nvCxnSpPr>
          <p:cNvPr id="9" name="Straight Arrow Connector 8"/>
          <p:cNvCxnSpPr>
            <a:endCxn id="12" idx="0"/>
          </p:cNvCxnSpPr>
          <p:nvPr/>
        </p:nvCxnSpPr>
        <p:spPr>
          <a:xfrm>
            <a:off x="2308363" y="3425462"/>
            <a:ext cx="0" cy="259550"/>
          </a:xfrm>
          <a:prstGeom prst="straightConnector1">
            <a:avLst/>
          </a:prstGeom>
          <a:ln w="38100">
            <a:solidFill>
              <a:schemeClr val="bg1">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2082340" y="3159154"/>
            <a:ext cx="452047" cy="338554"/>
          </a:xfrm>
          <a:prstGeom prst="rect">
            <a:avLst/>
          </a:prstGeom>
          <a:noFill/>
        </p:spPr>
        <p:txBody>
          <a:bodyPr wrap="none" rtlCol="0">
            <a:spAutoFit/>
          </a:bodyPr>
          <a:lstStyle/>
          <a:p>
            <a:pPr defTabSz="914400"/>
            <a:r>
              <a:rPr lang="en-US" sz="1600" dirty="0">
                <a:solidFill>
                  <a:srgbClr val="44546A">
                    <a:lumMod val="75000"/>
                  </a:srgbClr>
                </a:solidFill>
              </a:rPr>
              <a:t>Yes</a:t>
            </a:r>
          </a:p>
        </p:txBody>
      </p:sp>
      <p:sp>
        <p:nvSpPr>
          <p:cNvPr id="12" name="Rounded Rectangle 11"/>
          <p:cNvSpPr/>
          <p:nvPr/>
        </p:nvSpPr>
        <p:spPr>
          <a:xfrm>
            <a:off x="1440710" y="3685012"/>
            <a:ext cx="1735306" cy="1416869"/>
          </a:xfrm>
          <a:prstGeom prst="roundRect">
            <a:avLst/>
          </a:prstGeom>
          <a:gradFill flip="none"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135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en-US" dirty="0">
                <a:solidFill>
                  <a:prstClr val="black"/>
                </a:solidFill>
              </a:rPr>
              <a:t>Did you use any parts from someone else, or copy their work?</a:t>
            </a:r>
          </a:p>
        </p:txBody>
      </p:sp>
      <p:sp>
        <p:nvSpPr>
          <p:cNvPr id="16" name="TextBox 15"/>
          <p:cNvSpPr txBox="1"/>
          <p:nvPr/>
        </p:nvSpPr>
        <p:spPr>
          <a:xfrm>
            <a:off x="2079055" y="5087417"/>
            <a:ext cx="426720" cy="338554"/>
          </a:xfrm>
          <a:prstGeom prst="rect">
            <a:avLst/>
          </a:prstGeom>
          <a:noFill/>
        </p:spPr>
        <p:txBody>
          <a:bodyPr wrap="none" rtlCol="0">
            <a:spAutoFit/>
          </a:bodyPr>
          <a:lstStyle/>
          <a:p>
            <a:pPr defTabSz="914400"/>
            <a:r>
              <a:rPr lang="en-US" sz="1600" dirty="0">
                <a:solidFill>
                  <a:srgbClr val="44546A">
                    <a:lumMod val="75000"/>
                  </a:srgbClr>
                </a:solidFill>
              </a:rPr>
              <a:t>No</a:t>
            </a:r>
          </a:p>
        </p:txBody>
      </p:sp>
      <p:sp>
        <p:nvSpPr>
          <p:cNvPr id="20" name="Rounded Rectangle 19"/>
          <p:cNvSpPr/>
          <p:nvPr/>
        </p:nvSpPr>
        <p:spPr>
          <a:xfrm>
            <a:off x="3611048" y="5425971"/>
            <a:ext cx="1310284" cy="829056"/>
          </a:xfrm>
          <a:prstGeom prst="roundRect">
            <a:avLst/>
          </a:prstGeom>
          <a:solidFill>
            <a:schemeClr val="accent6">
              <a:lumMod val="60000"/>
              <a:lumOff val="40000"/>
            </a:schemeClr>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en-US" dirty="0">
                <a:solidFill>
                  <a:prstClr val="black"/>
                </a:solidFill>
              </a:rPr>
              <a:t>You can use it!</a:t>
            </a:r>
          </a:p>
        </p:txBody>
      </p:sp>
      <p:sp>
        <p:nvSpPr>
          <p:cNvPr id="21" name="Rounded Rectangle 20"/>
          <p:cNvSpPr/>
          <p:nvPr/>
        </p:nvSpPr>
        <p:spPr>
          <a:xfrm>
            <a:off x="3588176" y="3858862"/>
            <a:ext cx="1387439" cy="1069169"/>
          </a:xfrm>
          <a:prstGeom prst="roundRect">
            <a:avLst/>
          </a:prstGeom>
          <a:gradFill flip="none"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135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en-US" dirty="0">
                <a:solidFill>
                  <a:prstClr val="black"/>
                </a:solidFill>
              </a:rPr>
              <a:t>Is it only for personal use?</a:t>
            </a:r>
          </a:p>
        </p:txBody>
      </p:sp>
      <p:cxnSp>
        <p:nvCxnSpPr>
          <p:cNvPr id="22" name="Straight Arrow Connector 21"/>
          <p:cNvCxnSpPr>
            <a:endCxn id="20" idx="0"/>
          </p:cNvCxnSpPr>
          <p:nvPr/>
        </p:nvCxnSpPr>
        <p:spPr>
          <a:xfrm flipH="1">
            <a:off x="4266190" y="5118776"/>
            <a:ext cx="3473" cy="307195"/>
          </a:xfrm>
          <a:prstGeom prst="straightConnector1">
            <a:avLst/>
          </a:prstGeom>
          <a:ln w="38100">
            <a:solidFill>
              <a:schemeClr val="bg1">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23" name="TextBox 22"/>
          <p:cNvSpPr txBox="1"/>
          <p:nvPr/>
        </p:nvSpPr>
        <p:spPr>
          <a:xfrm>
            <a:off x="3087127" y="2630513"/>
            <a:ext cx="426720" cy="338554"/>
          </a:xfrm>
          <a:prstGeom prst="rect">
            <a:avLst/>
          </a:prstGeom>
          <a:noFill/>
        </p:spPr>
        <p:txBody>
          <a:bodyPr wrap="none" rtlCol="0">
            <a:spAutoFit/>
          </a:bodyPr>
          <a:lstStyle/>
          <a:p>
            <a:pPr defTabSz="914400"/>
            <a:r>
              <a:rPr lang="en-US" sz="1600" dirty="0">
                <a:solidFill>
                  <a:srgbClr val="44546A">
                    <a:lumMod val="75000"/>
                  </a:srgbClr>
                </a:solidFill>
              </a:rPr>
              <a:t>No</a:t>
            </a:r>
          </a:p>
        </p:txBody>
      </p:sp>
      <p:cxnSp>
        <p:nvCxnSpPr>
          <p:cNvPr id="25" name="Elbow Connector 24"/>
          <p:cNvCxnSpPr/>
          <p:nvPr/>
        </p:nvCxnSpPr>
        <p:spPr>
          <a:xfrm>
            <a:off x="3485272" y="2799790"/>
            <a:ext cx="750645" cy="1030160"/>
          </a:xfrm>
          <a:prstGeom prst="bentConnector2">
            <a:avLst/>
          </a:prstGeom>
          <a:ln w="38100">
            <a:solidFill>
              <a:schemeClr val="bg1">
                <a:lumMod val="5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28" name="TextBox 27"/>
          <p:cNvSpPr txBox="1"/>
          <p:nvPr/>
        </p:nvSpPr>
        <p:spPr>
          <a:xfrm>
            <a:off x="3135033" y="4071769"/>
            <a:ext cx="452047" cy="338554"/>
          </a:xfrm>
          <a:prstGeom prst="rect">
            <a:avLst/>
          </a:prstGeom>
          <a:noFill/>
        </p:spPr>
        <p:txBody>
          <a:bodyPr wrap="none" rtlCol="0">
            <a:spAutoFit/>
          </a:bodyPr>
          <a:lstStyle/>
          <a:p>
            <a:pPr defTabSz="914400"/>
            <a:r>
              <a:rPr lang="en-US" sz="1600" dirty="0">
                <a:solidFill>
                  <a:srgbClr val="44546A">
                    <a:lumMod val="75000"/>
                  </a:srgbClr>
                </a:solidFill>
              </a:rPr>
              <a:t>Yes</a:t>
            </a:r>
          </a:p>
        </p:txBody>
      </p:sp>
      <p:sp>
        <p:nvSpPr>
          <p:cNvPr id="32" name="TextBox 31"/>
          <p:cNvSpPr txBox="1"/>
          <p:nvPr/>
        </p:nvSpPr>
        <p:spPr>
          <a:xfrm>
            <a:off x="4040167" y="4847496"/>
            <a:ext cx="452047" cy="338554"/>
          </a:xfrm>
          <a:prstGeom prst="rect">
            <a:avLst/>
          </a:prstGeom>
          <a:noFill/>
        </p:spPr>
        <p:txBody>
          <a:bodyPr wrap="none" rtlCol="0">
            <a:spAutoFit/>
          </a:bodyPr>
          <a:lstStyle/>
          <a:p>
            <a:pPr defTabSz="914400"/>
            <a:r>
              <a:rPr lang="en-US" sz="1600" dirty="0">
                <a:solidFill>
                  <a:srgbClr val="44546A">
                    <a:lumMod val="75000"/>
                  </a:srgbClr>
                </a:solidFill>
              </a:rPr>
              <a:t>Yes</a:t>
            </a:r>
          </a:p>
        </p:txBody>
      </p:sp>
      <p:cxnSp>
        <p:nvCxnSpPr>
          <p:cNvPr id="77" name="Straight Arrow Connector 76"/>
          <p:cNvCxnSpPr/>
          <p:nvPr/>
        </p:nvCxnSpPr>
        <p:spPr>
          <a:xfrm flipV="1">
            <a:off x="5024336" y="4392967"/>
            <a:ext cx="314449" cy="479"/>
          </a:xfrm>
          <a:prstGeom prst="straightConnector1">
            <a:avLst/>
          </a:prstGeom>
          <a:ln w="38100">
            <a:solidFill>
              <a:schemeClr val="bg1">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80" name="TextBox 79"/>
          <p:cNvSpPr txBox="1"/>
          <p:nvPr/>
        </p:nvSpPr>
        <p:spPr>
          <a:xfrm>
            <a:off x="4949180" y="4071769"/>
            <a:ext cx="426720" cy="338554"/>
          </a:xfrm>
          <a:prstGeom prst="rect">
            <a:avLst/>
          </a:prstGeom>
          <a:noFill/>
        </p:spPr>
        <p:txBody>
          <a:bodyPr wrap="none" rtlCol="0">
            <a:spAutoFit/>
          </a:bodyPr>
          <a:lstStyle/>
          <a:p>
            <a:pPr defTabSz="914400"/>
            <a:r>
              <a:rPr lang="en-US" sz="1600" dirty="0">
                <a:solidFill>
                  <a:srgbClr val="44546A">
                    <a:lumMod val="75000"/>
                  </a:srgbClr>
                </a:solidFill>
              </a:rPr>
              <a:t>No</a:t>
            </a:r>
          </a:p>
        </p:txBody>
      </p:sp>
      <p:sp>
        <p:nvSpPr>
          <p:cNvPr id="82" name="Rounded Rectangle 81"/>
          <p:cNvSpPr/>
          <p:nvPr/>
        </p:nvSpPr>
        <p:spPr>
          <a:xfrm>
            <a:off x="5378669" y="3964871"/>
            <a:ext cx="2024152" cy="857151"/>
          </a:xfrm>
          <a:prstGeom prst="roundRect">
            <a:avLst/>
          </a:prstGeom>
          <a:gradFill flip="none"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135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en-US" dirty="0">
                <a:solidFill>
                  <a:prstClr val="black"/>
                </a:solidFill>
              </a:rPr>
              <a:t>Is it </a:t>
            </a:r>
            <a:r>
              <a:rPr lang="en-US" b="1" dirty="0">
                <a:solidFill>
                  <a:prstClr val="black"/>
                </a:solidFill>
              </a:rPr>
              <a:t>Public Domain </a:t>
            </a:r>
            <a:r>
              <a:rPr lang="en-US" dirty="0">
                <a:solidFill>
                  <a:prstClr val="black"/>
                </a:solidFill>
              </a:rPr>
              <a:t>or </a:t>
            </a:r>
            <a:r>
              <a:rPr lang="en-US" b="1" dirty="0">
                <a:solidFill>
                  <a:prstClr val="black"/>
                </a:solidFill>
              </a:rPr>
              <a:t>Fair Use</a:t>
            </a:r>
            <a:r>
              <a:rPr lang="en-US" dirty="0">
                <a:solidFill>
                  <a:prstClr val="black"/>
                </a:solidFill>
              </a:rPr>
              <a:t>?</a:t>
            </a:r>
          </a:p>
        </p:txBody>
      </p:sp>
      <p:sp>
        <p:nvSpPr>
          <p:cNvPr id="83" name="TextBox 82"/>
          <p:cNvSpPr txBox="1"/>
          <p:nvPr/>
        </p:nvSpPr>
        <p:spPr>
          <a:xfrm>
            <a:off x="6164722" y="4800019"/>
            <a:ext cx="452047" cy="338554"/>
          </a:xfrm>
          <a:prstGeom prst="rect">
            <a:avLst/>
          </a:prstGeom>
          <a:noFill/>
        </p:spPr>
        <p:txBody>
          <a:bodyPr wrap="square" rtlCol="0">
            <a:spAutoFit/>
          </a:bodyPr>
          <a:lstStyle/>
          <a:p>
            <a:pPr defTabSz="914400"/>
            <a:r>
              <a:rPr lang="en-US" sz="1600" dirty="0">
                <a:solidFill>
                  <a:srgbClr val="44546A">
                    <a:lumMod val="75000"/>
                  </a:srgbClr>
                </a:solidFill>
              </a:rPr>
              <a:t>Yes</a:t>
            </a:r>
          </a:p>
        </p:txBody>
      </p:sp>
      <p:cxnSp>
        <p:nvCxnSpPr>
          <p:cNvPr id="84" name="Elbow Connector 83"/>
          <p:cNvCxnSpPr>
            <a:stCxn id="83" idx="2"/>
            <a:endCxn id="20" idx="3"/>
          </p:cNvCxnSpPr>
          <p:nvPr/>
        </p:nvCxnSpPr>
        <p:spPr>
          <a:xfrm rot="5400000">
            <a:off x="5305076" y="4754829"/>
            <a:ext cx="701926" cy="1469414"/>
          </a:xfrm>
          <a:prstGeom prst="bentConnector2">
            <a:avLst/>
          </a:prstGeom>
          <a:ln w="38100">
            <a:solidFill>
              <a:schemeClr val="bg1">
                <a:lumMod val="5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86" name="Rounded Rectangle 85"/>
          <p:cNvSpPr/>
          <p:nvPr/>
        </p:nvSpPr>
        <p:spPr>
          <a:xfrm>
            <a:off x="5233264" y="2326349"/>
            <a:ext cx="2314962" cy="1158283"/>
          </a:xfrm>
          <a:prstGeom prst="roundRect">
            <a:avLst/>
          </a:prstGeom>
          <a:gradFill flip="none"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135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en-US" dirty="0">
                <a:solidFill>
                  <a:prstClr val="black"/>
                </a:solidFill>
              </a:rPr>
              <a:t>Did you buy it, or get permission from the copyright holder?</a:t>
            </a:r>
          </a:p>
        </p:txBody>
      </p:sp>
      <p:sp>
        <p:nvSpPr>
          <p:cNvPr id="91" name="TextBox 90"/>
          <p:cNvSpPr txBox="1"/>
          <p:nvPr/>
        </p:nvSpPr>
        <p:spPr>
          <a:xfrm>
            <a:off x="6177385" y="3680832"/>
            <a:ext cx="426720" cy="338554"/>
          </a:xfrm>
          <a:prstGeom prst="rect">
            <a:avLst/>
          </a:prstGeom>
          <a:noFill/>
        </p:spPr>
        <p:txBody>
          <a:bodyPr wrap="none" rtlCol="0">
            <a:spAutoFit/>
          </a:bodyPr>
          <a:lstStyle/>
          <a:p>
            <a:pPr defTabSz="914400"/>
            <a:r>
              <a:rPr lang="en-US" sz="1600" dirty="0">
                <a:solidFill>
                  <a:srgbClr val="44546A">
                    <a:lumMod val="75000"/>
                  </a:srgbClr>
                </a:solidFill>
              </a:rPr>
              <a:t>No</a:t>
            </a:r>
          </a:p>
        </p:txBody>
      </p:sp>
      <p:sp>
        <p:nvSpPr>
          <p:cNvPr id="105" name="TextBox 104"/>
          <p:cNvSpPr txBox="1"/>
          <p:nvPr/>
        </p:nvSpPr>
        <p:spPr>
          <a:xfrm>
            <a:off x="6176800" y="2041224"/>
            <a:ext cx="427891" cy="338554"/>
          </a:xfrm>
          <a:prstGeom prst="rect">
            <a:avLst/>
          </a:prstGeom>
          <a:noFill/>
        </p:spPr>
        <p:txBody>
          <a:bodyPr wrap="square" rtlCol="0">
            <a:spAutoFit/>
          </a:bodyPr>
          <a:lstStyle/>
          <a:p>
            <a:pPr defTabSz="914400"/>
            <a:r>
              <a:rPr lang="en-US" sz="1600" dirty="0">
                <a:solidFill>
                  <a:srgbClr val="44546A">
                    <a:lumMod val="75000"/>
                  </a:srgbClr>
                </a:solidFill>
              </a:rPr>
              <a:t>No</a:t>
            </a:r>
          </a:p>
        </p:txBody>
      </p:sp>
      <p:cxnSp>
        <p:nvCxnSpPr>
          <p:cNvPr id="106" name="Straight Arrow Connector 105"/>
          <p:cNvCxnSpPr/>
          <p:nvPr/>
        </p:nvCxnSpPr>
        <p:spPr>
          <a:xfrm flipV="1">
            <a:off x="6390745" y="1875304"/>
            <a:ext cx="0" cy="256663"/>
          </a:xfrm>
          <a:prstGeom prst="straightConnector1">
            <a:avLst/>
          </a:prstGeom>
          <a:ln w="38100">
            <a:solidFill>
              <a:schemeClr val="bg1">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107" name="Rounded Rectangle 106"/>
          <p:cNvSpPr/>
          <p:nvPr/>
        </p:nvSpPr>
        <p:spPr>
          <a:xfrm>
            <a:off x="5783602" y="1234430"/>
            <a:ext cx="1214286" cy="604514"/>
          </a:xfrm>
          <a:prstGeom prst="roundRect">
            <a:avLst/>
          </a:prstGeom>
          <a:gradFill flip="none" rotWithShape="1">
            <a:gsLst>
              <a:gs pos="0">
                <a:srgbClr val="A51B1B">
                  <a:shade val="30000"/>
                  <a:satMod val="115000"/>
                </a:srgbClr>
              </a:gs>
              <a:gs pos="50000">
                <a:srgbClr val="A51B1B">
                  <a:shade val="67500"/>
                  <a:satMod val="115000"/>
                </a:srgbClr>
              </a:gs>
              <a:gs pos="100000">
                <a:srgbClr val="A51B1B">
                  <a:shade val="100000"/>
                  <a:satMod val="115000"/>
                </a:srgbClr>
              </a:gs>
            </a:gsLst>
            <a:lin ang="2700000" scaled="1"/>
            <a:tileRect/>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en-US" sz="1600" b="1" dirty="0">
                <a:solidFill>
                  <a:prstClr val="white"/>
                </a:solidFill>
              </a:rPr>
              <a:t>You cannot use it!</a:t>
            </a:r>
          </a:p>
        </p:txBody>
      </p:sp>
      <p:sp>
        <p:nvSpPr>
          <p:cNvPr id="110" name="TextBox 109"/>
          <p:cNvSpPr txBox="1"/>
          <p:nvPr/>
        </p:nvSpPr>
        <p:spPr>
          <a:xfrm>
            <a:off x="7547740" y="2611463"/>
            <a:ext cx="453287" cy="338554"/>
          </a:xfrm>
          <a:prstGeom prst="rect">
            <a:avLst/>
          </a:prstGeom>
          <a:noFill/>
        </p:spPr>
        <p:txBody>
          <a:bodyPr wrap="square" rtlCol="0">
            <a:spAutoFit/>
          </a:bodyPr>
          <a:lstStyle/>
          <a:p>
            <a:pPr defTabSz="914400"/>
            <a:r>
              <a:rPr lang="en-US" sz="1600" dirty="0">
                <a:solidFill>
                  <a:srgbClr val="44546A">
                    <a:lumMod val="75000"/>
                  </a:srgbClr>
                </a:solidFill>
              </a:rPr>
              <a:t>Yes</a:t>
            </a:r>
          </a:p>
        </p:txBody>
      </p:sp>
      <p:cxnSp>
        <p:nvCxnSpPr>
          <p:cNvPr id="111" name="Straight Arrow Connector 110"/>
          <p:cNvCxnSpPr/>
          <p:nvPr/>
        </p:nvCxnSpPr>
        <p:spPr>
          <a:xfrm>
            <a:off x="7616373" y="2927479"/>
            <a:ext cx="335070" cy="1469"/>
          </a:xfrm>
          <a:prstGeom prst="straightConnector1">
            <a:avLst/>
          </a:prstGeom>
          <a:ln w="38100">
            <a:solidFill>
              <a:schemeClr val="bg1">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112" name="Rounded Rectangle 111"/>
          <p:cNvSpPr/>
          <p:nvPr/>
        </p:nvSpPr>
        <p:spPr>
          <a:xfrm>
            <a:off x="8019590" y="2131966"/>
            <a:ext cx="2943685" cy="1798479"/>
          </a:xfrm>
          <a:prstGeom prst="round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n-US" dirty="0">
                <a:solidFill>
                  <a:prstClr val="black"/>
                </a:solidFill>
              </a:rPr>
              <a:t>You can use it as long as you follow the licensing directions: </a:t>
            </a:r>
            <a:br>
              <a:rPr lang="en-US" dirty="0">
                <a:solidFill>
                  <a:prstClr val="black"/>
                </a:solidFill>
              </a:rPr>
            </a:br>
            <a:r>
              <a:rPr lang="en-US" b="1" dirty="0">
                <a:solidFill>
                  <a:prstClr val="black"/>
                </a:solidFill>
              </a:rPr>
              <a:t>Creative Commons license</a:t>
            </a:r>
            <a:r>
              <a:rPr lang="en-US" dirty="0">
                <a:solidFill>
                  <a:prstClr val="black"/>
                </a:solidFill>
              </a:rPr>
              <a:t>, or the </a:t>
            </a:r>
            <a:r>
              <a:rPr lang="en-US" b="1" dirty="0">
                <a:solidFill>
                  <a:prstClr val="black"/>
                </a:solidFill>
              </a:rPr>
              <a:t>license</a:t>
            </a:r>
            <a:r>
              <a:rPr lang="en-US" dirty="0">
                <a:solidFill>
                  <a:prstClr val="black"/>
                </a:solidFill>
              </a:rPr>
              <a:t> you paid for.</a:t>
            </a:r>
          </a:p>
        </p:txBody>
      </p:sp>
      <p:cxnSp>
        <p:nvCxnSpPr>
          <p:cNvPr id="113" name="Straight Arrow Connector 112"/>
          <p:cNvCxnSpPr/>
          <p:nvPr/>
        </p:nvCxnSpPr>
        <p:spPr>
          <a:xfrm>
            <a:off x="3224132" y="4393446"/>
            <a:ext cx="343898" cy="0"/>
          </a:xfrm>
          <a:prstGeom prst="straightConnector1">
            <a:avLst/>
          </a:prstGeom>
          <a:ln w="38100">
            <a:solidFill>
              <a:schemeClr val="bg1">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116" name="Elbow Connector 115"/>
          <p:cNvCxnSpPr>
            <a:stCxn id="16" idx="2"/>
            <a:endCxn id="20" idx="1"/>
          </p:cNvCxnSpPr>
          <p:nvPr/>
        </p:nvCxnSpPr>
        <p:spPr>
          <a:xfrm rot="16200000" flipH="1">
            <a:off x="2744467" y="4973918"/>
            <a:ext cx="414528" cy="1318633"/>
          </a:xfrm>
          <a:prstGeom prst="bentConnector2">
            <a:avLst/>
          </a:prstGeom>
          <a:ln w="38100">
            <a:solidFill>
              <a:schemeClr val="bg1">
                <a:lumMod val="50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36" name="Straight Arrow Connector 135"/>
          <p:cNvCxnSpPr/>
          <p:nvPr/>
        </p:nvCxnSpPr>
        <p:spPr>
          <a:xfrm flipV="1">
            <a:off x="6390745" y="3498080"/>
            <a:ext cx="0" cy="256663"/>
          </a:xfrm>
          <a:prstGeom prst="straightConnector1">
            <a:avLst/>
          </a:prstGeom>
          <a:ln w="38100">
            <a:solidFill>
              <a:schemeClr val="bg1">
                <a:lumMod val="50000"/>
              </a:schemeClr>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181021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D61620-D74D-4EC5-866E-2E033CD7E683}"/>
              </a:ext>
            </a:extLst>
          </p:cNvPr>
          <p:cNvSpPr>
            <a:spLocks noGrp="1"/>
          </p:cNvSpPr>
          <p:nvPr>
            <p:ph type="title"/>
          </p:nvPr>
        </p:nvSpPr>
        <p:spPr/>
        <p:txBody>
          <a:bodyPr/>
          <a:lstStyle/>
          <a:p>
            <a:endParaRPr lang="en-US"/>
          </a:p>
        </p:txBody>
      </p:sp>
      <p:pic>
        <p:nvPicPr>
          <p:cNvPr id="5" name="Content Placeholder 4" descr="A picture containing text, receipt&#10;&#10;Description generated with very high confidence">
            <a:extLst>
              <a:ext uri="{FF2B5EF4-FFF2-40B4-BE49-F238E27FC236}">
                <a16:creationId xmlns:a16="http://schemas.microsoft.com/office/drawing/2014/main" xmlns="" id="{2C9FD094-0DB9-4037-AE58-25300C3399F5}"/>
              </a:ext>
            </a:extLst>
          </p:cNvPr>
          <p:cNvPicPr>
            <a:picLocks noGrp="1" noChangeAspect="1"/>
          </p:cNvPicPr>
          <p:nvPr>
            <p:ph idx="1"/>
          </p:nvPr>
        </p:nvPicPr>
        <p:blipFill>
          <a:blip r:embed="rId2"/>
          <a:stretch>
            <a:fillRect/>
          </a:stretch>
        </p:blipFill>
        <p:spPr>
          <a:xfrm>
            <a:off x="1837407" y="365125"/>
            <a:ext cx="8358167" cy="6266611"/>
          </a:xfrm>
        </p:spPr>
      </p:pic>
    </p:spTree>
    <p:extLst>
      <p:ext uri="{BB962C8B-B14F-4D97-AF65-F5344CB8AC3E}">
        <p14:creationId xmlns:p14="http://schemas.microsoft.com/office/powerpoint/2010/main" val="743387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AB 104-Computer Work Group 2016-2017</a:t>
            </a:r>
          </a:p>
        </p:txBody>
      </p:sp>
      <p:sp>
        <p:nvSpPr>
          <p:cNvPr id="3" name="Content Placeholder 2"/>
          <p:cNvSpPr>
            <a:spLocks noGrp="1"/>
          </p:cNvSpPr>
          <p:nvPr>
            <p:ph idx="1"/>
          </p:nvPr>
        </p:nvSpPr>
        <p:spPr/>
        <p:txBody>
          <a:bodyPr>
            <a:normAutofit/>
          </a:bodyPr>
          <a:lstStyle/>
          <a:p>
            <a:pPr marL="0" indent="0">
              <a:buNone/>
            </a:pPr>
            <a:r>
              <a:rPr lang="en-US" sz="3200" dirty="0"/>
              <a:t>Courses developed by:</a:t>
            </a:r>
          </a:p>
          <a:p>
            <a:pPr lvl="1"/>
            <a:r>
              <a:rPr lang="en-US" sz="3200" dirty="0"/>
              <a:t>Nicole Cisneros</a:t>
            </a:r>
          </a:p>
          <a:p>
            <a:pPr lvl="1"/>
            <a:r>
              <a:rPr lang="en-US" sz="3200" dirty="0"/>
              <a:t>Frank Mendez</a:t>
            </a:r>
          </a:p>
          <a:p>
            <a:pPr lvl="1"/>
            <a:r>
              <a:rPr lang="en-US" sz="3200" dirty="0"/>
              <a:t>Celise ElKassed</a:t>
            </a:r>
          </a:p>
          <a:p>
            <a:pPr lvl="1"/>
            <a:endParaRPr lang="en-US" sz="3200" dirty="0"/>
          </a:p>
          <a:p>
            <a:pPr marL="0" indent="0">
              <a:buNone/>
            </a:pPr>
            <a:r>
              <a:rPr lang="en-US" sz="3200" dirty="0"/>
              <a:t>Courses taught by:</a:t>
            </a:r>
          </a:p>
          <a:p>
            <a:pPr lvl="1"/>
            <a:r>
              <a:rPr lang="en-US" sz="3200" dirty="0"/>
              <a:t>Martin Rodriguez Juarez</a:t>
            </a:r>
          </a:p>
          <a:p>
            <a:pPr lvl="1"/>
            <a:r>
              <a:rPr lang="en-US" sz="3200" dirty="0"/>
              <a:t>Celise ElKassed</a:t>
            </a:r>
          </a:p>
          <a:p>
            <a:pPr lvl="1"/>
            <a:endParaRPr lang="en-US" sz="3200" dirty="0"/>
          </a:p>
        </p:txBody>
      </p:sp>
    </p:spTree>
    <p:extLst>
      <p:ext uri="{BB962C8B-B14F-4D97-AF65-F5344CB8AC3E}">
        <p14:creationId xmlns:p14="http://schemas.microsoft.com/office/powerpoint/2010/main" val="333277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Computer Work Group Goals</a:t>
            </a:r>
          </a:p>
        </p:txBody>
      </p:sp>
      <p:sp>
        <p:nvSpPr>
          <p:cNvPr id="3" name="Content Placeholder 2"/>
          <p:cNvSpPr>
            <a:spLocks noGrp="1"/>
          </p:cNvSpPr>
          <p:nvPr>
            <p:ph idx="1"/>
          </p:nvPr>
        </p:nvSpPr>
        <p:spPr>
          <a:xfrm>
            <a:off x="1120000" y="1961002"/>
            <a:ext cx="10233800" cy="4215961"/>
          </a:xfrm>
        </p:spPr>
        <p:txBody>
          <a:bodyPr>
            <a:noAutofit/>
          </a:bodyPr>
          <a:lstStyle/>
          <a:p>
            <a:pPr marL="0" indent="0" hangingPunct="0">
              <a:lnSpc>
                <a:spcPct val="140000"/>
              </a:lnSpc>
              <a:buNone/>
            </a:pPr>
            <a:r>
              <a:rPr lang="en-US" sz="2200" dirty="0"/>
              <a:t>One of the goals we have set under AB 104 is to create four vocational ESL options for the ESL students in our consortium - Morgan Hill, Gilroy, Hollister, San Juan and Aromas. The areas of study include:  Computer Skills, Family Childcare, Entrepreneurship, and Landscaping. These contextualized courses will be designed in modules that can be offered in different locations at different times of day and at different points during the school year. Upon completing one or more modules, a student will have the skills necessary to advance in his/her job. These will be Noncredit courses under the ESL Department.  These new courses will create different pathways for ESL students once they complete  one or more of the ESL </a:t>
            </a:r>
            <a:r>
              <a:rPr lang="en-US" sz="2200" dirty="0" err="1"/>
              <a:t>Lifeskills</a:t>
            </a:r>
            <a:r>
              <a:rPr lang="en-US" sz="2200" dirty="0"/>
              <a:t> courses.  </a:t>
            </a:r>
          </a:p>
          <a:p>
            <a:pPr hangingPunct="0"/>
            <a:endParaRPr lang="en-US" sz="2200" dirty="0"/>
          </a:p>
        </p:txBody>
      </p:sp>
    </p:spTree>
    <p:extLst>
      <p:ext uri="{BB962C8B-B14F-4D97-AF65-F5344CB8AC3E}">
        <p14:creationId xmlns:p14="http://schemas.microsoft.com/office/powerpoint/2010/main" val="4034560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Courses</a:t>
            </a:r>
          </a:p>
        </p:txBody>
      </p:sp>
      <p:sp>
        <p:nvSpPr>
          <p:cNvPr id="3" name="Content Placeholder 2"/>
          <p:cNvSpPr>
            <a:spLocks noGrp="1"/>
          </p:cNvSpPr>
          <p:nvPr>
            <p:ph idx="1"/>
          </p:nvPr>
        </p:nvSpPr>
        <p:spPr/>
        <p:txBody>
          <a:bodyPr/>
          <a:lstStyle/>
          <a:p>
            <a:r>
              <a:rPr lang="en-US" dirty="0"/>
              <a:t>Keyboarding (up to 18 hours) and 5 basics courses (9 hours each)</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08831577"/>
              </p:ext>
            </p:extLst>
          </p:nvPr>
        </p:nvGraphicFramePr>
        <p:xfrm>
          <a:off x="1854200" y="2342911"/>
          <a:ext cx="8483600" cy="4286250"/>
        </p:xfrm>
        <a:graphic>
          <a:graphicData uri="http://schemas.openxmlformats.org/drawingml/2006/table">
            <a:tbl>
              <a:tblPr firstRow="1" firstCol="1" bandRow="1"/>
              <a:tblGrid>
                <a:gridCol w="698500">
                  <a:extLst>
                    <a:ext uri="{9D8B030D-6E8A-4147-A177-3AD203B41FA5}">
                      <a16:colId xmlns:a16="http://schemas.microsoft.com/office/drawing/2014/main" xmlns="" val="20000"/>
                    </a:ext>
                  </a:extLst>
                </a:gridCol>
                <a:gridCol w="635000">
                  <a:extLst>
                    <a:ext uri="{9D8B030D-6E8A-4147-A177-3AD203B41FA5}">
                      <a16:colId xmlns:a16="http://schemas.microsoft.com/office/drawing/2014/main" xmlns="" val="20001"/>
                    </a:ext>
                  </a:extLst>
                </a:gridCol>
                <a:gridCol w="1835150">
                  <a:extLst>
                    <a:ext uri="{9D8B030D-6E8A-4147-A177-3AD203B41FA5}">
                      <a16:colId xmlns:a16="http://schemas.microsoft.com/office/drawing/2014/main" xmlns="" val="20002"/>
                    </a:ext>
                  </a:extLst>
                </a:gridCol>
                <a:gridCol w="16573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285750">
                  <a:extLst>
                    <a:ext uri="{9D8B030D-6E8A-4147-A177-3AD203B41FA5}">
                      <a16:colId xmlns:a16="http://schemas.microsoft.com/office/drawing/2014/main" xmlns="" val="20005"/>
                    </a:ext>
                  </a:extLst>
                </a:gridCol>
                <a:gridCol w="457200">
                  <a:extLst>
                    <a:ext uri="{9D8B030D-6E8A-4147-A177-3AD203B41FA5}">
                      <a16:colId xmlns:a16="http://schemas.microsoft.com/office/drawing/2014/main" xmlns="" val="20006"/>
                    </a:ext>
                  </a:extLst>
                </a:gridCol>
                <a:gridCol w="457200">
                  <a:extLst>
                    <a:ext uri="{9D8B030D-6E8A-4147-A177-3AD203B41FA5}">
                      <a16:colId xmlns:a16="http://schemas.microsoft.com/office/drawing/2014/main" xmlns="" val="20007"/>
                    </a:ext>
                  </a:extLst>
                </a:gridCol>
                <a:gridCol w="812800">
                  <a:extLst>
                    <a:ext uri="{9D8B030D-6E8A-4147-A177-3AD203B41FA5}">
                      <a16:colId xmlns:a16="http://schemas.microsoft.com/office/drawing/2014/main" xmlns="" val="20008"/>
                    </a:ext>
                  </a:extLst>
                </a:gridCol>
                <a:gridCol w="787400">
                  <a:extLst>
                    <a:ext uri="{9D8B030D-6E8A-4147-A177-3AD203B41FA5}">
                      <a16:colId xmlns:a16="http://schemas.microsoft.com/office/drawing/2014/main" xmlns="" val="20009"/>
                    </a:ext>
                  </a:extLst>
                </a:gridCol>
              </a:tblGrid>
              <a:tr h="428625">
                <a:tc>
                  <a:txBody>
                    <a:bodyPr/>
                    <a:lstStyle/>
                    <a:p>
                      <a:pPr marL="0" marR="0" algn="ctr">
                        <a:lnSpc>
                          <a:spcPct val="107000"/>
                        </a:lnSpc>
                        <a:spcBef>
                          <a:spcPts val="0"/>
                        </a:spcBef>
                        <a:spcAft>
                          <a:spcPts val="0"/>
                        </a:spcAft>
                      </a:pPr>
                      <a:r>
                        <a:rPr lang="en-US" sz="1400" b="1">
                          <a:solidFill>
                            <a:srgbClr val="003572"/>
                          </a:solidFill>
                          <a:effectLst/>
                          <a:latin typeface="Tw Cen MT" panose="020B0602020104020603" pitchFamily="34" charset="0"/>
                          <a:ea typeface="Times New Roman" panose="02020603050405020304" pitchFamily="18" charset="0"/>
                          <a:cs typeface="Segoe UI" panose="020B0502040204020203" pitchFamily="34" charset="0"/>
                        </a:rPr>
                        <a:t>41137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ESL 706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NC COMPUTER-INTERNET BASICS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COMPUTER TECH CENTER: ROOM: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CELISE EL KASSED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600P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900P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2/3/2017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2/17/2017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428625">
                <a:tc>
                  <a:txBody>
                    <a:bodyPr/>
                    <a:lstStyle/>
                    <a:p>
                      <a:pPr marL="0" marR="0" algn="ctr">
                        <a:lnSpc>
                          <a:spcPct val="107000"/>
                        </a:lnSpc>
                        <a:spcBef>
                          <a:spcPts val="0"/>
                        </a:spcBef>
                        <a:spcAft>
                          <a:spcPts val="0"/>
                        </a:spcAft>
                      </a:pPr>
                      <a:r>
                        <a:rPr lang="en-US" sz="1400" b="1">
                          <a:solidFill>
                            <a:srgbClr val="003572"/>
                          </a:solidFill>
                          <a:effectLst/>
                          <a:latin typeface="Tw Cen MT" panose="020B0602020104020603" pitchFamily="34" charset="0"/>
                          <a:ea typeface="Times New Roman" panose="02020603050405020304" pitchFamily="18" charset="0"/>
                          <a:cs typeface="Segoe UI" panose="020B0502040204020203" pitchFamily="34" charset="0"/>
                        </a:rPr>
                        <a:t>41138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ESL 706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NC COMPUTER-INTERNET BASICS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HOLLISTER BRIGGS ROOM: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MARTIN RODRIGUEZ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600P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900P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2/3/2017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2/24/2017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428625">
                <a:tc>
                  <a:txBody>
                    <a:bodyPr/>
                    <a:lstStyle/>
                    <a:p>
                      <a:pPr marL="0" marR="0" algn="ctr">
                        <a:lnSpc>
                          <a:spcPct val="107000"/>
                        </a:lnSpc>
                        <a:spcBef>
                          <a:spcPts val="0"/>
                        </a:spcBef>
                        <a:spcAft>
                          <a:spcPts val="0"/>
                        </a:spcAft>
                      </a:pPr>
                      <a:r>
                        <a:rPr lang="en-US" sz="1400" b="1">
                          <a:solidFill>
                            <a:srgbClr val="003572"/>
                          </a:solidFill>
                          <a:effectLst/>
                          <a:latin typeface="Tw Cen MT" panose="020B0602020104020603" pitchFamily="34" charset="0"/>
                          <a:ea typeface="Times New Roman" panose="02020603050405020304" pitchFamily="18" charset="0"/>
                          <a:cs typeface="Segoe UI" panose="020B0502040204020203" pitchFamily="34" charset="0"/>
                        </a:rPr>
                        <a:t>41139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ESL 707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NC PRESENTATION BASICS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COMPUTER TECH CENTER: ROOM: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CELISE EL KASSED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600P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900P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3/3/2017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3/17/2017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428625">
                <a:tc>
                  <a:txBody>
                    <a:bodyPr/>
                    <a:lstStyle/>
                    <a:p>
                      <a:pPr marL="0" marR="0" algn="ctr">
                        <a:lnSpc>
                          <a:spcPct val="107000"/>
                        </a:lnSpc>
                        <a:spcBef>
                          <a:spcPts val="0"/>
                        </a:spcBef>
                        <a:spcAft>
                          <a:spcPts val="0"/>
                        </a:spcAft>
                      </a:pPr>
                      <a:r>
                        <a:rPr lang="en-US" sz="1400" b="1">
                          <a:solidFill>
                            <a:srgbClr val="003572"/>
                          </a:solidFill>
                          <a:effectLst/>
                          <a:latin typeface="Tw Cen MT" panose="020B0602020104020603" pitchFamily="34" charset="0"/>
                          <a:ea typeface="Times New Roman" panose="02020603050405020304" pitchFamily="18" charset="0"/>
                          <a:cs typeface="Segoe UI" panose="020B0502040204020203" pitchFamily="34" charset="0"/>
                        </a:rPr>
                        <a:t>41140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ESL 707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NC PRESENTATION BASICS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HOLLISTER BRIGGS ROOM: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MARTIN RODRIGUEZ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600P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900P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3/3/2017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3/17/2017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428625">
                <a:tc>
                  <a:txBody>
                    <a:bodyPr/>
                    <a:lstStyle/>
                    <a:p>
                      <a:pPr marL="0" marR="0" algn="ctr">
                        <a:lnSpc>
                          <a:spcPct val="107000"/>
                        </a:lnSpc>
                        <a:spcBef>
                          <a:spcPts val="0"/>
                        </a:spcBef>
                        <a:spcAft>
                          <a:spcPts val="0"/>
                        </a:spcAft>
                      </a:pPr>
                      <a:r>
                        <a:rPr lang="en-US" sz="1400" b="1">
                          <a:solidFill>
                            <a:srgbClr val="003572"/>
                          </a:solidFill>
                          <a:effectLst/>
                          <a:latin typeface="Tw Cen MT" panose="020B0602020104020603" pitchFamily="34" charset="0"/>
                          <a:ea typeface="Times New Roman" panose="02020603050405020304" pitchFamily="18" charset="0"/>
                          <a:cs typeface="Segoe UI" panose="020B0502040204020203" pitchFamily="34" charset="0"/>
                        </a:rPr>
                        <a:t>41141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ESL 708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NC WEBSITE DESIGN BASICS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COMPUTER TECH CENTER: ROOM: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CELISE EL KASSED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600P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900P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3/24/2017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4/14/2017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428625">
                <a:tc>
                  <a:txBody>
                    <a:bodyPr/>
                    <a:lstStyle/>
                    <a:p>
                      <a:pPr marL="0" marR="0" algn="ctr">
                        <a:lnSpc>
                          <a:spcPct val="107000"/>
                        </a:lnSpc>
                        <a:spcBef>
                          <a:spcPts val="0"/>
                        </a:spcBef>
                        <a:spcAft>
                          <a:spcPts val="0"/>
                        </a:spcAft>
                      </a:pPr>
                      <a:r>
                        <a:rPr lang="en-US" sz="1400" b="1">
                          <a:solidFill>
                            <a:srgbClr val="003572"/>
                          </a:solidFill>
                          <a:effectLst/>
                          <a:latin typeface="Tw Cen MT" panose="020B0602020104020603" pitchFamily="34" charset="0"/>
                          <a:ea typeface="Times New Roman" panose="02020603050405020304" pitchFamily="18" charset="0"/>
                          <a:cs typeface="Segoe UI" panose="020B0502040204020203" pitchFamily="34" charset="0"/>
                        </a:rPr>
                        <a:t>41142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ESL 708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NC WEBSITE DESIGN BASICS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HOLLISTER BRIGGS ROOM: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MARTIN RODRIGUEZ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600P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900P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3/24/2017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4/14/2017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428625">
                <a:tc>
                  <a:txBody>
                    <a:bodyPr/>
                    <a:lstStyle/>
                    <a:p>
                      <a:pPr marL="0" marR="0" algn="ctr">
                        <a:lnSpc>
                          <a:spcPct val="107000"/>
                        </a:lnSpc>
                        <a:spcBef>
                          <a:spcPts val="0"/>
                        </a:spcBef>
                        <a:spcAft>
                          <a:spcPts val="0"/>
                        </a:spcAft>
                      </a:pPr>
                      <a:r>
                        <a:rPr lang="en-US" sz="1400" b="1">
                          <a:solidFill>
                            <a:srgbClr val="003572"/>
                          </a:solidFill>
                          <a:effectLst/>
                          <a:latin typeface="Tw Cen MT" panose="020B0602020104020603" pitchFamily="34" charset="0"/>
                          <a:ea typeface="Times New Roman" panose="02020603050405020304" pitchFamily="18" charset="0"/>
                          <a:cs typeface="Segoe UI" panose="020B0502040204020203" pitchFamily="34" charset="0"/>
                        </a:rPr>
                        <a:t>41143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ESL 709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NC EXCEL BASICS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COMPUTER TECH CENTER: ROOM: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CELISE EL KASSED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600P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900P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4/21/2017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5/5/2017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6"/>
                  </a:ext>
                </a:extLst>
              </a:tr>
              <a:tr h="428625">
                <a:tc>
                  <a:txBody>
                    <a:bodyPr/>
                    <a:lstStyle/>
                    <a:p>
                      <a:pPr marL="0" marR="0" algn="ctr">
                        <a:lnSpc>
                          <a:spcPct val="107000"/>
                        </a:lnSpc>
                        <a:spcBef>
                          <a:spcPts val="0"/>
                        </a:spcBef>
                        <a:spcAft>
                          <a:spcPts val="0"/>
                        </a:spcAft>
                      </a:pPr>
                      <a:r>
                        <a:rPr lang="en-US" sz="1400" b="1">
                          <a:solidFill>
                            <a:srgbClr val="003572"/>
                          </a:solidFill>
                          <a:effectLst/>
                          <a:latin typeface="Tw Cen MT" panose="020B0602020104020603" pitchFamily="34" charset="0"/>
                          <a:ea typeface="Times New Roman" panose="02020603050405020304" pitchFamily="18" charset="0"/>
                          <a:cs typeface="Segoe UI" panose="020B0502040204020203" pitchFamily="34" charset="0"/>
                        </a:rPr>
                        <a:t>41144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ESL 709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NC EXCEL BASICS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HOLLISTER BRIGGS ROOM: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MARTIN RODRIGUEZ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600P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900P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4/21/2017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5/5/2017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7"/>
                  </a:ext>
                </a:extLst>
              </a:tr>
              <a:tr h="428625">
                <a:tc>
                  <a:txBody>
                    <a:bodyPr/>
                    <a:lstStyle/>
                    <a:p>
                      <a:pPr marL="0" marR="0" algn="ctr">
                        <a:lnSpc>
                          <a:spcPct val="107000"/>
                        </a:lnSpc>
                        <a:spcBef>
                          <a:spcPts val="0"/>
                        </a:spcBef>
                        <a:spcAft>
                          <a:spcPts val="0"/>
                        </a:spcAft>
                      </a:pPr>
                      <a:r>
                        <a:rPr lang="en-US" sz="1400" b="1">
                          <a:solidFill>
                            <a:srgbClr val="003572"/>
                          </a:solidFill>
                          <a:effectLst/>
                          <a:latin typeface="Tw Cen MT" panose="020B0602020104020603" pitchFamily="34" charset="0"/>
                          <a:ea typeface="Times New Roman" panose="02020603050405020304" pitchFamily="18" charset="0"/>
                          <a:cs typeface="Segoe UI" panose="020B0502040204020203" pitchFamily="34" charset="0"/>
                        </a:rPr>
                        <a:t>41145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ESL 710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NC WORD PROCESSING BASICS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COMPUTER TECH CENTER: ROOM: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CELISE EL KASSED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600P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900P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5/12/2017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5/26/2017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8"/>
                  </a:ext>
                </a:extLst>
              </a:tr>
              <a:tr h="428625">
                <a:tc>
                  <a:txBody>
                    <a:bodyPr/>
                    <a:lstStyle/>
                    <a:p>
                      <a:pPr marL="0" marR="0" algn="ctr">
                        <a:lnSpc>
                          <a:spcPct val="107000"/>
                        </a:lnSpc>
                        <a:spcBef>
                          <a:spcPts val="0"/>
                        </a:spcBef>
                        <a:spcAft>
                          <a:spcPts val="0"/>
                        </a:spcAft>
                      </a:pPr>
                      <a:r>
                        <a:rPr lang="en-US" sz="1400" b="1">
                          <a:solidFill>
                            <a:srgbClr val="003572"/>
                          </a:solidFill>
                          <a:effectLst/>
                          <a:latin typeface="Tw Cen MT" panose="020B0602020104020603" pitchFamily="34" charset="0"/>
                          <a:ea typeface="Times New Roman" panose="02020603050405020304" pitchFamily="18" charset="0"/>
                          <a:cs typeface="Segoe UI" panose="020B0502040204020203" pitchFamily="34" charset="0"/>
                        </a:rPr>
                        <a:t>41146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ESL 710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NC WORD PROCESSING BASICS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HOLLISTER BRIGGS ROOM: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MARTIN RODRIGUEZ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600P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900P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5/12/2017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000" b="1" dirty="0">
                          <a:solidFill>
                            <a:srgbClr val="000000"/>
                          </a:solidFill>
                          <a:effectLst/>
                          <a:latin typeface="Tw Cen MT" panose="020B0602020104020603" pitchFamily="34" charset="0"/>
                          <a:ea typeface="Times New Roman" panose="02020603050405020304" pitchFamily="18" charset="0"/>
                          <a:cs typeface="Segoe UI" panose="020B0502040204020203" pitchFamily="34" charset="0"/>
                        </a:rPr>
                        <a:t>5/26/2017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81991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a:t>NC </a:t>
            </a:r>
            <a:r>
              <a:rPr lang="en-US" sz="4000" dirty="0"/>
              <a:t>Keyboarding Basics for ESL Students</a:t>
            </a:r>
            <a:endParaRPr lang="en-US" sz="3900" dirty="0"/>
          </a:p>
        </p:txBody>
      </p:sp>
      <p:sp>
        <p:nvSpPr>
          <p:cNvPr id="3" name="Content Placeholder 2"/>
          <p:cNvSpPr>
            <a:spLocks noGrp="1"/>
          </p:cNvSpPr>
          <p:nvPr>
            <p:ph idx="1"/>
          </p:nvPr>
        </p:nvSpPr>
        <p:spPr/>
        <p:txBody>
          <a:bodyPr>
            <a:normAutofit/>
          </a:bodyPr>
          <a:lstStyle/>
          <a:p>
            <a:pPr lvl="1"/>
            <a:r>
              <a:rPr lang="en-US" sz="3200" dirty="0"/>
              <a:t>ESL 705:  This self-paced course is designed for ESL students who want to familiarize themselves with the alphabetic keyboard by touch and who want to develop their keyboarding speed.</a:t>
            </a:r>
          </a:p>
        </p:txBody>
      </p:sp>
      <p:pic>
        <p:nvPicPr>
          <p:cNvPr id="4" name="Picture 3" descr="keyboard.JPG"/>
          <p:cNvPicPr/>
          <p:nvPr/>
        </p:nvPicPr>
        <p:blipFill>
          <a:blip r:embed="rId3" cstate="print"/>
          <a:stretch>
            <a:fillRect/>
          </a:stretch>
        </p:blipFill>
        <p:spPr>
          <a:xfrm>
            <a:off x="4530975" y="4792337"/>
            <a:ext cx="5342923" cy="1101686"/>
          </a:xfrm>
          <a:prstGeom prst="rect">
            <a:avLst/>
          </a:prstGeom>
          <a:ln w="25400">
            <a:noFill/>
          </a:ln>
        </p:spPr>
      </p:pic>
    </p:spTree>
    <p:extLst>
      <p:ext uri="{BB962C8B-B14F-4D97-AF65-F5344CB8AC3E}">
        <p14:creationId xmlns:p14="http://schemas.microsoft.com/office/powerpoint/2010/main" val="370941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3105-crop.jpg"/>
          <p:cNvPicPr/>
          <p:nvPr/>
        </p:nvPicPr>
        <p:blipFill>
          <a:blip r:embed="rId3" cstate="print"/>
          <a:stretch>
            <a:fillRect/>
          </a:stretch>
        </p:blipFill>
        <p:spPr>
          <a:xfrm>
            <a:off x="348650" y="3134901"/>
            <a:ext cx="4031474" cy="3331235"/>
          </a:xfrm>
          <a:prstGeom prst="rect">
            <a:avLst/>
          </a:prstGeom>
          <a:ln w="25400">
            <a:noFill/>
          </a:ln>
          <a:effectLst/>
        </p:spPr>
      </p:pic>
      <p:sp>
        <p:nvSpPr>
          <p:cNvPr id="2" name="Title 1"/>
          <p:cNvSpPr>
            <a:spLocks noGrp="1"/>
          </p:cNvSpPr>
          <p:nvPr>
            <p:ph type="title"/>
          </p:nvPr>
        </p:nvSpPr>
        <p:spPr/>
        <p:txBody>
          <a:bodyPr>
            <a:normAutofit/>
          </a:bodyPr>
          <a:lstStyle/>
          <a:p>
            <a:r>
              <a:rPr lang="en-US" sz="3900" dirty="0"/>
              <a:t>NC Computer and Internet Basics for ESL Students</a:t>
            </a:r>
          </a:p>
        </p:txBody>
      </p:sp>
      <p:sp>
        <p:nvSpPr>
          <p:cNvPr id="3" name="Content Placeholder 2"/>
          <p:cNvSpPr>
            <a:spLocks noGrp="1"/>
          </p:cNvSpPr>
          <p:nvPr>
            <p:ph idx="1"/>
          </p:nvPr>
        </p:nvSpPr>
        <p:spPr>
          <a:xfrm>
            <a:off x="2941504" y="1825625"/>
            <a:ext cx="8412296" cy="4351338"/>
          </a:xfrm>
        </p:spPr>
        <p:txBody>
          <a:bodyPr>
            <a:normAutofit/>
          </a:bodyPr>
          <a:lstStyle/>
          <a:p>
            <a:pPr lvl="1"/>
            <a:r>
              <a:rPr lang="en-US" sz="3200" dirty="0"/>
              <a:t>ESL 706:  This course is for ESL students who have little to no experience with computers and navigating the Internet.  This course will introduce students to the parts of a computer, basic desktop tools, browsers, email, security, virus protection, and social media. </a:t>
            </a:r>
          </a:p>
        </p:txBody>
      </p:sp>
    </p:spTree>
    <p:extLst>
      <p:ext uri="{BB962C8B-B14F-4D97-AF65-F5344CB8AC3E}">
        <p14:creationId xmlns:p14="http://schemas.microsoft.com/office/powerpoint/2010/main" val="122462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a:t>NC </a:t>
            </a:r>
            <a:r>
              <a:rPr lang="en-US" sz="4000" dirty="0"/>
              <a:t>Presentation Basics for ESL Students</a:t>
            </a:r>
            <a:endParaRPr lang="en-US" sz="3900" dirty="0"/>
          </a:p>
        </p:txBody>
      </p:sp>
      <p:sp>
        <p:nvSpPr>
          <p:cNvPr id="3" name="Content Placeholder 2"/>
          <p:cNvSpPr>
            <a:spLocks noGrp="1"/>
          </p:cNvSpPr>
          <p:nvPr>
            <p:ph idx="1"/>
          </p:nvPr>
        </p:nvSpPr>
        <p:spPr>
          <a:xfrm>
            <a:off x="1120001" y="1825625"/>
            <a:ext cx="6580789" cy="4351338"/>
          </a:xfrm>
        </p:spPr>
        <p:txBody>
          <a:bodyPr>
            <a:normAutofit/>
          </a:bodyPr>
          <a:lstStyle/>
          <a:p>
            <a:pPr lvl="1"/>
            <a:r>
              <a:rPr lang="en-US" sz="3200" dirty="0"/>
              <a:t>ESL 707:  This course introduces ESL students to presentation graphics using Microsoft Office's "Power Point" software to create a computerized presentation (slide show) with text and objects.</a:t>
            </a:r>
          </a:p>
        </p:txBody>
      </p:sp>
      <p:pic>
        <p:nvPicPr>
          <p:cNvPr id="5" name="Picture 4"/>
          <p:cNvPicPr>
            <a:picLocks noChangeAspect="1"/>
          </p:cNvPicPr>
          <p:nvPr/>
        </p:nvPicPr>
        <p:blipFill>
          <a:blip r:embed="rId3"/>
          <a:stretch>
            <a:fillRect/>
          </a:stretch>
        </p:blipFill>
        <p:spPr>
          <a:xfrm>
            <a:off x="7207137" y="2588965"/>
            <a:ext cx="4786557" cy="3232966"/>
          </a:xfrm>
          <a:prstGeom prst="rect">
            <a:avLst/>
          </a:prstGeom>
          <a:scene3d>
            <a:camera prst="perspectiveContrastingLeftFacing"/>
            <a:lightRig rig="threePt" dir="t"/>
          </a:scene3d>
        </p:spPr>
      </p:pic>
    </p:spTree>
    <p:extLst>
      <p:ext uri="{BB962C8B-B14F-4D97-AF65-F5344CB8AC3E}">
        <p14:creationId xmlns:p14="http://schemas.microsoft.com/office/powerpoint/2010/main" val="826157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NC Website Design Basics for ESL Students</a:t>
            </a:r>
            <a:endParaRPr lang="en-US" sz="3900" dirty="0"/>
          </a:p>
        </p:txBody>
      </p:sp>
      <p:sp>
        <p:nvSpPr>
          <p:cNvPr id="3" name="Content Placeholder 2"/>
          <p:cNvSpPr>
            <a:spLocks noGrp="1"/>
          </p:cNvSpPr>
          <p:nvPr>
            <p:ph idx="1"/>
          </p:nvPr>
        </p:nvSpPr>
        <p:spPr>
          <a:xfrm>
            <a:off x="3084722" y="1825625"/>
            <a:ext cx="8269077" cy="4351338"/>
          </a:xfrm>
        </p:spPr>
        <p:txBody>
          <a:bodyPr>
            <a:normAutofit/>
          </a:bodyPr>
          <a:lstStyle/>
          <a:p>
            <a:pPr lvl="1"/>
            <a:r>
              <a:rPr lang="en-US" sz="3200" dirty="0"/>
              <a:t>ESL 708:  This course provides ESL students with a basic introduction to website design, from planning page layouts to publishing a complete site to the web. Students will learn how to use a theme based website builder to create their own personal or business website.</a:t>
            </a:r>
          </a:p>
        </p:txBody>
      </p:sp>
      <p:pic>
        <p:nvPicPr>
          <p:cNvPr id="4" name="Content Placeholder 3"/>
          <p:cNvPicPr>
            <a:picLocks noChangeAspect="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302218" y="2840336"/>
            <a:ext cx="3586736" cy="2887323"/>
          </a:xfrm>
          <a:prstGeom prst="rect">
            <a:avLst/>
          </a:prstGeom>
          <a:scene3d>
            <a:camera prst="perspectiveContrastingRightFacing"/>
            <a:lightRig rig="threePt" dir="t"/>
          </a:scene3d>
        </p:spPr>
      </p:pic>
    </p:spTree>
    <p:extLst>
      <p:ext uri="{BB962C8B-B14F-4D97-AF65-F5344CB8AC3E}">
        <p14:creationId xmlns:p14="http://schemas.microsoft.com/office/powerpoint/2010/main" val="1090231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a:t>NC </a:t>
            </a:r>
            <a:r>
              <a:rPr lang="en-US" sz="4000" dirty="0"/>
              <a:t>Excel Basics for ESL Students</a:t>
            </a:r>
            <a:endParaRPr lang="en-US" sz="3900" dirty="0"/>
          </a:p>
        </p:txBody>
      </p:sp>
      <p:sp>
        <p:nvSpPr>
          <p:cNvPr id="3" name="Content Placeholder 2"/>
          <p:cNvSpPr>
            <a:spLocks noGrp="1"/>
          </p:cNvSpPr>
          <p:nvPr>
            <p:ph idx="1"/>
          </p:nvPr>
        </p:nvSpPr>
        <p:spPr>
          <a:xfrm>
            <a:off x="1120000" y="1825625"/>
            <a:ext cx="5941812" cy="4351338"/>
          </a:xfrm>
        </p:spPr>
        <p:txBody>
          <a:bodyPr>
            <a:normAutofit/>
          </a:bodyPr>
          <a:lstStyle/>
          <a:p>
            <a:pPr lvl="1"/>
            <a:r>
              <a:rPr lang="en-US" sz="3200" dirty="0"/>
              <a:t>ESL 709:  This course provides ESL students with an introduction to the terms, commands, and applications of a spreadsheet program.</a:t>
            </a:r>
          </a:p>
        </p:txBody>
      </p:sp>
      <p:pic>
        <p:nvPicPr>
          <p:cNvPr id="4" name="Picture 3"/>
          <p:cNvPicPr>
            <a:picLocks noChangeAspect="1"/>
          </p:cNvPicPr>
          <p:nvPr/>
        </p:nvPicPr>
        <p:blipFill>
          <a:blip r:embed="rId3"/>
          <a:stretch>
            <a:fillRect/>
          </a:stretch>
        </p:blipFill>
        <p:spPr>
          <a:xfrm>
            <a:off x="7094046" y="1374670"/>
            <a:ext cx="4592841" cy="4293438"/>
          </a:xfrm>
          <a:prstGeom prst="rect">
            <a:avLst/>
          </a:prstGeom>
        </p:spPr>
      </p:pic>
    </p:spTree>
    <p:extLst>
      <p:ext uri="{BB962C8B-B14F-4D97-AF65-F5344CB8AC3E}">
        <p14:creationId xmlns:p14="http://schemas.microsoft.com/office/powerpoint/2010/main" val="254238763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oursePPT_template_Jun16">
  <a:themeElements>
    <a:clrScheme name="ILTppt_template_Nov08 1">
      <a:dk1>
        <a:srgbClr val="000000"/>
      </a:dk1>
      <a:lt1>
        <a:srgbClr val="FFFFFF"/>
      </a:lt1>
      <a:dk2>
        <a:srgbClr val="000000"/>
      </a:dk2>
      <a:lt2>
        <a:srgbClr val="D2D2D2"/>
      </a:lt2>
      <a:accent1>
        <a:srgbClr val="FFF7DE"/>
      </a:accent1>
      <a:accent2>
        <a:srgbClr val="006699"/>
      </a:accent2>
      <a:accent3>
        <a:srgbClr val="FFFFFF"/>
      </a:accent3>
      <a:accent4>
        <a:srgbClr val="000000"/>
      </a:accent4>
      <a:accent5>
        <a:srgbClr val="FFFAEC"/>
      </a:accent5>
      <a:accent6>
        <a:srgbClr val="005C8A"/>
      </a:accent6>
      <a:hlink>
        <a:srgbClr val="666666"/>
      </a:hlink>
      <a:folHlink>
        <a:srgbClr val="CCCCCC"/>
      </a:folHlink>
    </a:clrScheme>
    <a:fontScheme name="ILTppt_template_Nov08">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7DE"/>
        </a:solidFill>
        <a:ln w="22225" cap="flat" cmpd="sng" algn="ctr">
          <a:solidFill>
            <a:srgbClr val="FF6600"/>
          </a:solidFill>
          <a:prstDash val="solid"/>
          <a:round/>
          <a:headEnd type="none" w="med" len="med"/>
          <a:tailEnd type="stealth" w="lg" len="lg"/>
        </a:ln>
        <a:effectLst/>
        <a:extLst>
          <a:ext uri="{AF507438-7753-43E0-B8FC-AC1667EBCBE1}">
            <a14:hiddenEffects xmlns:a14="http://schemas.microsoft.com/office/drawing/2010/main">
              <a:effectLst>
                <a:outerShdw dist="107763" dir="13500000" algn="ctr" rotWithShape="0">
                  <a:srgbClr val="D8D8D8">
                    <a:alpha val="50000"/>
                  </a:srgbClr>
                </a:outerShdw>
              </a:effectLst>
            </a14:hiddenEffects>
          </a:ext>
        </a:extLst>
      </a:spPr>
      <a:bodyPr vert="horz" wrap="square" lIns="109728" tIns="54864" rIns="109728" bIns="54864" numCol="1" anchor="ctr" anchorCtr="0" compatLnSpc="1">
        <a:prstTxWarp prst="textNoShape">
          <a:avLst/>
        </a:prstTxWarp>
        <a:spAutoFit/>
      </a:bodyPr>
      <a:lstStyle>
        <a:defPPr marL="0" marR="0" indent="0" algn="l" defTabSz="914400" rtl="0" eaLnBrk="1" fontAlgn="base" latinLnBrk="0" hangingPunct="1">
          <a:lnSpc>
            <a:spcPct val="100000"/>
          </a:lnSpc>
          <a:spcBef>
            <a:spcPct val="25000"/>
          </a:spcBef>
          <a:spcAft>
            <a:spcPct val="0"/>
          </a:spcAft>
          <a:buClrTx/>
          <a:buSzTx/>
          <a:buFont typeface="Wingdings" panose="05000000000000000000" pitchFamily="2" charset="2"/>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FFF7DE"/>
        </a:solidFill>
        <a:ln w="22225" cap="flat" cmpd="sng" algn="ctr">
          <a:solidFill>
            <a:srgbClr val="FF6600"/>
          </a:solidFill>
          <a:prstDash val="solid"/>
          <a:round/>
          <a:headEnd type="none" w="med" len="med"/>
          <a:tailEnd type="stealth" w="lg" len="lg"/>
        </a:ln>
        <a:effectLst/>
        <a:extLst>
          <a:ext uri="{AF507438-7753-43E0-B8FC-AC1667EBCBE1}">
            <a14:hiddenEffects xmlns:a14="http://schemas.microsoft.com/office/drawing/2010/main">
              <a:effectLst>
                <a:outerShdw dist="107763" dir="13500000" algn="ctr" rotWithShape="0">
                  <a:srgbClr val="D8D8D8">
                    <a:alpha val="50000"/>
                  </a:srgbClr>
                </a:outerShdw>
              </a:effectLst>
            </a14:hiddenEffects>
          </a:ext>
        </a:extLst>
      </a:spPr>
      <a:bodyPr vert="horz" wrap="square" lIns="109728" tIns="54864" rIns="109728" bIns="54864" numCol="1" anchor="ctr" anchorCtr="0" compatLnSpc="1">
        <a:prstTxWarp prst="textNoShape">
          <a:avLst/>
        </a:prstTxWarp>
        <a:spAutoFit/>
      </a:bodyPr>
      <a:lstStyle>
        <a:defPPr marL="0" marR="0" indent="0" algn="l" defTabSz="914400" rtl="0" eaLnBrk="1" fontAlgn="base" latinLnBrk="0" hangingPunct="1">
          <a:lnSpc>
            <a:spcPct val="100000"/>
          </a:lnSpc>
          <a:spcBef>
            <a:spcPct val="25000"/>
          </a:spcBef>
          <a:spcAft>
            <a:spcPct val="0"/>
          </a:spcAft>
          <a:buClrTx/>
          <a:buSzTx/>
          <a:buFont typeface="Wingdings" panose="05000000000000000000" pitchFamily="2" charset="2"/>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ILTppt_template_Nov08 1">
        <a:dk1>
          <a:srgbClr val="000000"/>
        </a:dk1>
        <a:lt1>
          <a:srgbClr val="FFFFFF"/>
        </a:lt1>
        <a:dk2>
          <a:srgbClr val="000000"/>
        </a:dk2>
        <a:lt2>
          <a:srgbClr val="D2D2D2"/>
        </a:lt2>
        <a:accent1>
          <a:srgbClr val="FFF7DE"/>
        </a:accent1>
        <a:accent2>
          <a:srgbClr val="006699"/>
        </a:accent2>
        <a:accent3>
          <a:srgbClr val="FFFFFF"/>
        </a:accent3>
        <a:accent4>
          <a:srgbClr val="000000"/>
        </a:accent4>
        <a:accent5>
          <a:srgbClr val="FFFAEC"/>
        </a:accent5>
        <a:accent6>
          <a:srgbClr val="005C8A"/>
        </a:accent6>
        <a:hlink>
          <a:srgbClr val="666666"/>
        </a:hlink>
        <a:folHlink>
          <a:srgbClr val="CCCCCC"/>
        </a:folHlink>
      </a:clrScheme>
      <a:clrMap bg1="lt1" tx1="dk1" bg2="lt2" tx2="dk2" accent1="accent1" accent2="accent2" accent3="accent3" accent4="accent4" accent5="accent5" accent6="accent6" hlink="hlink" folHlink="folHlink"/>
    </a:extraClrScheme>
    <a:extraClrScheme>
      <a:clrScheme name="ILTppt_template_Nov08 2">
        <a:dk1>
          <a:srgbClr val="000000"/>
        </a:dk1>
        <a:lt1>
          <a:srgbClr val="FFFFFF"/>
        </a:lt1>
        <a:dk2>
          <a:srgbClr val="000000"/>
        </a:dk2>
        <a:lt2>
          <a:srgbClr val="666666"/>
        </a:lt2>
        <a:accent1>
          <a:srgbClr val="6699FF"/>
        </a:accent1>
        <a:accent2>
          <a:srgbClr val="006699"/>
        </a:accent2>
        <a:accent3>
          <a:srgbClr val="FFFFFF"/>
        </a:accent3>
        <a:accent4>
          <a:srgbClr val="000000"/>
        </a:accent4>
        <a:accent5>
          <a:srgbClr val="B8CAFF"/>
        </a:accent5>
        <a:accent6>
          <a:srgbClr val="005C8A"/>
        </a:accent6>
        <a:hlink>
          <a:srgbClr val="666666"/>
        </a:hlink>
        <a:folHlink>
          <a:srgbClr val="CCCCCC"/>
        </a:folHlink>
      </a:clrScheme>
      <a:clrMap bg1="lt1" tx1="dk1" bg2="lt2" tx2="dk2" accent1="accent1" accent2="accent2" accent3="accent3" accent4="accent4" accent5="accent5" accent6="accent6" hlink="hlink" folHlink="folHlink"/>
    </a:extraClrScheme>
    <a:extraClrScheme>
      <a:clrScheme name="ILTppt_template_Nov08 3">
        <a:dk1>
          <a:srgbClr val="000000"/>
        </a:dk1>
        <a:lt1>
          <a:srgbClr val="FFFFFF"/>
        </a:lt1>
        <a:dk2>
          <a:srgbClr val="000000"/>
        </a:dk2>
        <a:lt2>
          <a:srgbClr val="999999"/>
        </a:lt2>
        <a:accent1>
          <a:srgbClr val="6699FF"/>
        </a:accent1>
        <a:accent2>
          <a:srgbClr val="006699"/>
        </a:accent2>
        <a:accent3>
          <a:srgbClr val="FFFFFF"/>
        </a:accent3>
        <a:accent4>
          <a:srgbClr val="000000"/>
        </a:accent4>
        <a:accent5>
          <a:srgbClr val="B8CAFF"/>
        </a:accent5>
        <a:accent6>
          <a:srgbClr val="005C8A"/>
        </a:accent6>
        <a:hlink>
          <a:srgbClr val="666666"/>
        </a:hlink>
        <a:folHlink>
          <a:srgbClr val="CC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587</TotalTime>
  <Words>1067</Words>
  <Application>Microsoft Office PowerPoint</Application>
  <PresentationFormat>Custom</PresentationFormat>
  <Paragraphs>202</Paragraphs>
  <Slides>15</Slides>
  <Notes>14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19" baseType="lpstr">
      <vt:lpstr>Depth</vt:lpstr>
      <vt:lpstr>Office Theme</vt:lpstr>
      <vt:lpstr>CoursePPT_template_Jun16</vt:lpstr>
      <vt:lpstr>Acrobat Document</vt:lpstr>
      <vt:lpstr>ESL Computer Basics</vt:lpstr>
      <vt:lpstr>AB 104-Computer Work Group 2016-2017</vt:lpstr>
      <vt:lpstr>Computer Work Group Goals</vt:lpstr>
      <vt:lpstr>Courses</vt:lpstr>
      <vt:lpstr>NC Keyboarding Basics for ESL Students</vt:lpstr>
      <vt:lpstr>NC Computer and Internet Basics for ESL Students</vt:lpstr>
      <vt:lpstr>NC Presentation Basics for ESL Students</vt:lpstr>
      <vt:lpstr>NC Website Design Basics for ESL Students</vt:lpstr>
      <vt:lpstr>NC Excel Basics for ESL Students</vt:lpstr>
      <vt:lpstr>NC Word Processing Basics for ESL Students</vt:lpstr>
      <vt:lpstr>Extras </vt:lpstr>
      <vt:lpstr>Computer and Internet Basics for ESL – Email</vt:lpstr>
      <vt:lpstr>PowerPoint Slide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Celise</dc:creator>
  <cp:lastModifiedBy>Student</cp:lastModifiedBy>
  <cp:revision>28</cp:revision>
  <dcterms:created xsi:type="dcterms:W3CDTF">2017-03-03T22:00:32Z</dcterms:created>
  <dcterms:modified xsi:type="dcterms:W3CDTF">2017-06-16T15:42:46Z</dcterms:modified>
</cp:coreProperties>
</file>